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12" r:id="rId6"/>
    <p:sldId id="264" r:id="rId7"/>
    <p:sldId id="257" r:id="rId8"/>
    <p:sldId id="322" r:id="rId9"/>
    <p:sldId id="319" r:id="rId10"/>
    <p:sldId id="315" r:id="rId11"/>
    <p:sldId id="317" r:id="rId12"/>
    <p:sldId id="320" r:id="rId13"/>
    <p:sldId id="321" r:id="rId14"/>
    <p:sldId id="272" r:id="rId15"/>
    <p:sldId id="324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354" autoAdjust="0"/>
  </p:normalViewPr>
  <p:slideViewPr>
    <p:cSldViewPr snapToGrid="0">
      <p:cViewPr varScale="1">
        <p:scale>
          <a:sx n="40" d="100"/>
          <a:sy n="40" d="100"/>
        </p:scale>
        <p:origin x="20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sey, Leah" userId="2a4ebe89-4550-4ecf-87f3-a206f4096da4" providerId="ADAL" clId="{D6F6AE66-AA3A-42B9-A7EE-F9DB8FC4E8D0}"/>
    <pc:docChg chg="delSld modSld">
      <pc:chgData name="Ramsey, Leah" userId="2a4ebe89-4550-4ecf-87f3-a206f4096da4" providerId="ADAL" clId="{D6F6AE66-AA3A-42B9-A7EE-F9DB8FC4E8D0}" dt="2025-02-03T23:37:02.021" v="19" actId="20577"/>
      <pc:docMkLst>
        <pc:docMk/>
      </pc:docMkLst>
      <pc:sldChg chg="modSp mod">
        <pc:chgData name="Ramsey, Leah" userId="2a4ebe89-4550-4ecf-87f3-a206f4096da4" providerId="ADAL" clId="{D6F6AE66-AA3A-42B9-A7EE-F9DB8FC4E8D0}" dt="2025-02-03T23:36:16.421" v="9" actId="20577"/>
        <pc:sldMkLst>
          <pc:docMk/>
          <pc:sldMk cId="2711248899" sldId="256"/>
        </pc:sldMkLst>
        <pc:spChg chg="mod">
          <ac:chgData name="Ramsey, Leah" userId="2a4ebe89-4550-4ecf-87f3-a206f4096da4" providerId="ADAL" clId="{D6F6AE66-AA3A-42B9-A7EE-F9DB8FC4E8D0}" dt="2025-02-03T23:36:16.421" v="9" actId="20577"/>
          <ac:spMkLst>
            <pc:docMk/>
            <pc:sldMk cId="2711248899" sldId="256"/>
            <ac:spMk id="6" creationId="{D5122342-E81F-EB73-C1DC-547699BE1F52}"/>
          </ac:spMkLst>
        </pc:spChg>
      </pc:sldChg>
      <pc:sldChg chg="modNotesTx">
        <pc:chgData name="Ramsey, Leah" userId="2a4ebe89-4550-4ecf-87f3-a206f4096da4" providerId="ADAL" clId="{D6F6AE66-AA3A-42B9-A7EE-F9DB8FC4E8D0}" dt="2025-02-03T23:36:25.302" v="10" actId="20577"/>
        <pc:sldMkLst>
          <pc:docMk/>
          <pc:sldMk cId="2882365069" sldId="264"/>
        </pc:sldMkLst>
      </pc:sldChg>
      <pc:sldChg chg="modNotesTx">
        <pc:chgData name="Ramsey, Leah" userId="2a4ebe89-4550-4ecf-87f3-a206f4096da4" providerId="ADAL" clId="{D6F6AE66-AA3A-42B9-A7EE-F9DB8FC4E8D0}" dt="2025-02-03T23:36:57.308" v="18" actId="20577"/>
        <pc:sldMkLst>
          <pc:docMk/>
          <pc:sldMk cId="972216284" sldId="272"/>
        </pc:sldMkLst>
      </pc:sldChg>
      <pc:sldChg chg="modNotesTx">
        <pc:chgData name="Ramsey, Leah" userId="2a4ebe89-4550-4ecf-87f3-a206f4096da4" providerId="ADAL" clId="{D6F6AE66-AA3A-42B9-A7EE-F9DB8FC4E8D0}" dt="2025-02-03T23:36:28.520" v="11" actId="20577"/>
        <pc:sldMkLst>
          <pc:docMk/>
          <pc:sldMk cId="112376713" sldId="312"/>
        </pc:sldMkLst>
      </pc:sldChg>
      <pc:sldChg chg="del">
        <pc:chgData name="Ramsey, Leah" userId="2a4ebe89-4550-4ecf-87f3-a206f4096da4" providerId="ADAL" clId="{D6F6AE66-AA3A-42B9-A7EE-F9DB8FC4E8D0}" dt="2025-02-03T23:36:46.720" v="15" actId="47"/>
        <pc:sldMkLst>
          <pc:docMk/>
          <pc:sldMk cId="325401835" sldId="314"/>
        </pc:sldMkLst>
      </pc:sldChg>
      <pc:sldChg chg="modNotesTx">
        <pc:chgData name="Ramsey, Leah" userId="2a4ebe89-4550-4ecf-87f3-a206f4096da4" providerId="ADAL" clId="{D6F6AE66-AA3A-42B9-A7EE-F9DB8FC4E8D0}" dt="2025-02-03T23:36:45.274" v="14" actId="20577"/>
        <pc:sldMkLst>
          <pc:docMk/>
          <pc:sldMk cId="1400749876" sldId="315"/>
        </pc:sldMkLst>
      </pc:sldChg>
      <pc:sldChg chg="del">
        <pc:chgData name="Ramsey, Leah" userId="2a4ebe89-4550-4ecf-87f3-a206f4096da4" providerId="ADAL" clId="{D6F6AE66-AA3A-42B9-A7EE-F9DB8FC4E8D0}" dt="2025-02-03T23:36:50.123" v="16" actId="47"/>
        <pc:sldMkLst>
          <pc:docMk/>
          <pc:sldMk cId="1555468252" sldId="316"/>
        </pc:sldMkLst>
      </pc:sldChg>
      <pc:sldChg chg="del">
        <pc:chgData name="Ramsey, Leah" userId="2a4ebe89-4550-4ecf-87f3-a206f4096da4" providerId="ADAL" clId="{D6F6AE66-AA3A-42B9-A7EE-F9DB8FC4E8D0}" dt="2025-02-03T23:36:52.747" v="17" actId="47"/>
        <pc:sldMkLst>
          <pc:docMk/>
          <pc:sldMk cId="3300516609" sldId="318"/>
        </pc:sldMkLst>
      </pc:sldChg>
      <pc:sldChg chg="modNotesTx">
        <pc:chgData name="Ramsey, Leah" userId="2a4ebe89-4550-4ecf-87f3-a206f4096da4" providerId="ADAL" clId="{D6F6AE66-AA3A-42B9-A7EE-F9DB8FC4E8D0}" dt="2025-02-03T23:36:39.706" v="13" actId="20577"/>
        <pc:sldMkLst>
          <pc:docMk/>
          <pc:sldMk cId="3568141371" sldId="319"/>
        </pc:sldMkLst>
      </pc:sldChg>
      <pc:sldChg chg="modNotesTx">
        <pc:chgData name="Ramsey, Leah" userId="2a4ebe89-4550-4ecf-87f3-a206f4096da4" providerId="ADAL" clId="{D6F6AE66-AA3A-42B9-A7EE-F9DB8FC4E8D0}" dt="2025-02-03T23:36:34.600" v="12" actId="20577"/>
        <pc:sldMkLst>
          <pc:docMk/>
          <pc:sldMk cId="712898383" sldId="322"/>
        </pc:sldMkLst>
      </pc:sldChg>
      <pc:sldChg chg="modNotesTx">
        <pc:chgData name="Ramsey, Leah" userId="2a4ebe89-4550-4ecf-87f3-a206f4096da4" providerId="ADAL" clId="{D6F6AE66-AA3A-42B9-A7EE-F9DB8FC4E8D0}" dt="2025-02-03T23:37:02.021" v="19" actId="20577"/>
        <pc:sldMkLst>
          <pc:docMk/>
          <pc:sldMk cId="4023209406" sldId="32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249209610453386"/>
          <c:y val="5.0878072997595114E-2"/>
          <c:w val="0.4924307037039376"/>
          <c:h val="0.741263821638803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6826776140539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93-457A-A892-B45D72B08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activities and duties the ELF has performed has benefited my site.</c:v>
                </c:pt>
                <c:pt idx="1">
                  <c:v>The ELF at my sight is welcomed by the school staff.</c:v>
                </c:pt>
                <c:pt idx="2">
                  <c:v>The ELF are seen as an asset by the school staff.</c:v>
                </c:pt>
                <c:pt idx="3">
                  <c:v>Teachers are seeking out assistance from the ELF and their EL team at your school site.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4.4444444444444446E-2</c:v>
                </c:pt>
                <c:pt idx="1">
                  <c:v>2.2222222222222223E-2</c:v>
                </c:pt>
                <c:pt idx="2">
                  <c:v>4.4444444444444446E-2</c:v>
                </c:pt>
                <c:pt idx="3">
                  <c:v>4.4444444444444446E-2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8-4E1D-9C85-E467ABA342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85334701756759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93-457A-A892-B45D72B08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activities and duties the ELF has performed has benefited my site.</c:v>
                </c:pt>
                <c:pt idx="1">
                  <c:v>The ELF at my sight is welcomed by the school staff.</c:v>
                </c:pt>
                <c:pt idx="2">
                  <c:v>The ELF are seen as an asset by the school staff.</c:v>
                </c:pt>
                <c:pt idx="3">
                  <c:v>Teachers are seeking out assistance from the ELF and their EL team at your school site.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6.6666666666666666E-2</c:v>
                </c:pt>
                <c:pt idx="1">
                  <c:v>6.6666666666666666E-2</c:v>
                </c:pt>
                <c:pt idx="2">
                  <c:v>0.1111111111111111</c:v>
                </c:pt>
                <c:pt idx="3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88-4E1D-9C85-E467ABA342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activities and duties the ELF has performed has benefited my site.</c:v>
                </c:pt>
                <c:pt idx="1">
                  <c:v>The ELF at my sight is welcomed by the school staff.</c:v>
                </c:pt>
                <c:pt idx="2">
                  <c:v>The ELF are seen as an asset by the school staff.</c:v>
                </c:pt>
                <c:pt idx="3">
                  <c:v>Teachers are seeking out assistance from the ELF and their EL team at your school site.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0.46666666666666667</c:v>
                </c:pt>
                <c:pt idx="1">
                  <c:v>0.4</c:v>
                </c:pt>
                <c:pt idx="2">
                  <c:v>0.46666666666666667</c:v>
                </c:pt>
                <c:pt idx="3">
                  <c:v>0.46666666666666667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88-4E1D-9C85-E467ABA342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Strongly Agree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activities and duties the ELF has performed has benefited my site.</c:v>
                </c:pt>
                <c:pt idx="1">
                  <c:v>The ELF at my sight is welcomed by the school staff.</c:v>
                </c:pt>
                <c:pt idx="2">
                  <c:v>The ELF are seen as an asset by the school staff.</c:v>
                </c:pt>
                <c:pt idx="3">
                  <c:v>Teachers are seeking out assistance from the ELF and their EL team at your school site.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0.42222222222222222</c:v>
                </c:pt>
                <c:pt idx="1">
                  <c:v>0.51111111111111107</c:v>
                </c:pt>
                <c:pt idx="2">
                  <c:v>0.37777777777777777</c:v>
                </c:pt>
                <c:pt idx="3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88-4E1D-9C85-E467ABA34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2320320"/>
        <c:axId val="242314080"/>
      </c:barChart>
      <c:catAx>
        <c:axId val="24232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242314080"/>
        <c:crosses val="autoZero"/>
        <c:auto val="1"/>
        <c:lblAlgn val="ctr"/>
        <c:lblOffset val="100"/>
        <c:noMultiLvlLbl val="0"/>
      </c:catAx>
      <c:valAx>
        <c:axId val="2423140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24232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45330377444209"/>
          <c:y val="0.91564712642750024"/>
          <c:w val="0.52505611942227914"/>
          <c:h val="6.772275896656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C3B83-5397-448F-A0A0-F8DB555A340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474741-D139-4A64-BF52-253E1E20E4CA}">
      <dgm:prSet/>
      <dgm:spPr/>
      <dgm:t>
        <a:bodyPr/>
        <a:lstStyle/>
        <a:p>
          <a:r>
            <a:rPr lang="en-US"/>
            <a:t>Identify characteristics of a co-planning meeting</a:t>
          </a:r>
        </a:p>
      </dgm:t>
    </dgm:pt>
    <dgm:pt modelId="{A06D9D6A-6954-437B-AB08-B5B0F1BABD7F}" type="parTrans" cxnId="{4EC374E9-ED33-435E-9A78-413098EF8FE8}">
      <dgm:prSet/>
      <dgm:spPr/>
      <dgm:t>
        <a:bodyPr/>
        <a:lstStyle/>
        <a:p>
          <a:endParaRPr lang="en-US"/>
        </a:p>
      </dgm:t>
    </dgm:pt>
    <dgm:pt modelId="{0F71F74C-9CC7-4C9C-914F-3FAF38C0B4BC}" type="sibTrans" cxnId="{4EC374E9-ED33-435E-9A78-413098EF8FE8}">
      <dgm:prSet/>
      <dgm:spPr/>
      <dgm:t>
        <a:bodyPr/>
        <a:lstStyle/>
        <a:p>
          <a:endParaRPr lang="en-US"/>
        </a:p>
      </dgm:t>
    </dgm:pt>
    <dgm:pt modelId="{575ACB93-94F8-45A2-A78D-7F45F2F0A215}">
      <dgm:prSet/>
      <dgm:spPr/>
      <dgm:t>
        <a:bodyPr/>
        <a:lstStyle/>
        <a:p>
          <a:r>
            <a:rPr lang="en-US"/>
            <a:t>List </a:t>
          </a:r>
          <a:r>
            <a:rPr lang="en-US" dirty="0"/>
            <a:t>the components of planning for language</a:t>
          </a:r>
        </a:p>
      </dgm:t>
    </dgm:pt>
    <dgm:pt modelId="{15E4C3A5-8289-4C55-96BC-734CAEA90F97}" type="parTrans" cxnId="{B83ED7A0-F0F9-44B6-801A-9A8261534894}">
      <dgm:prSet/>
      <dgm:spPr/>
      <dgm:t>
        <a:bodyPr/>
        <a:lstStyle/>
        <a:p>
          <a:endParaRPr lang="en-US"/>
        </a:p>
      </dgm:t>
    </dgm:pt>
    <dgm:pt modelId="{C858A599-5627-4A99-9B89-8AC3D0DD8D74}" type="sibTrans" cxnId="{B83ED7A0-F0F9-44B6-801A-9A8261534894}">
      <dgm:prSet/>
      <dgm:spPr/>
      <dgm:t>
        <a:bodyPr/>
        <a:lstStyle/>
        <a:p>
          <a:endParaRPr lang="en-US"/>
        </a:p>
      </dgm:t>
    </dgm:pt>
    <dgm:pt modelId="{AE8F1215-2F1C-4834-9650-9363C566C5E3}">
      <dgm:prSet/>
      <dgm:spPr/>
      <dgm:t>
        <a:bodyPr/>
        <a:lstStyle/>
        <a:p>
          <a:r>
            <a:rPr lang="en-US" dirty="0"/>
            <a:t>Discuss with a partner the roles of language coach versus teacher during a planning meeting using comparison language</a:t>
          </a:r>
        </a:p>
      </dgm:t>
    </dgm:pt>
    <dgm:pt modelId="{907509FE-7F7E-4DAE-B27F-C5C6AC6BD2F2}" type="parTrans" cxnId="{DF8B6189-ECE7-4AEA-B607-38DE4332555F}">
      <dgm:prSet/>
      <dgm:spPr/>
      <dgm:t>
        <a:bodyPr/>
        <a:lstStyle/>
        <a:p>
          <a:endParaRPr lang="en-US"/>
        </a:p>
      </dgm:t>
    </dgm:pt>
    <dgm:pt modelId="{833D8DCA-9B97-4321-A57E-04FCD41266E1}" type="sibTrans" cxnId="{DF8B6189-ECE7-4AEA-B607-38DE4332555F}">
      <dgm:prSet/>
      <dgm:spPr/>
      <dgm:t>
        <a:bodyPr/>
        <a:lstStyle/>
        <a:p>
          <a:endParaRPr lang="en-US"/>
        </a:p>
      </dgm:t>
    </dgm:pt>
    <dgm:pt modelId="{7EEA5D40-80BC-4B95-9AB4-4E8D32D130AF}">
      <dgm:prSet/>
      <dgm:spPr/>
      <dgm:t>
        <a:bodyPr/>
        <a:lstStyle/>
        <a:p>
          <a:r>
            <a:rPr lang="en-US"/>
            <a:t>Create and provide reflective feedback aimed at the continual improvement of student outcomes</a:t>
          </a:r>
        </a:p>
      </dgm:t>
    </dgm:pt>
    <dgm:pt modelId="{11BC5F21-0BB6-4383-AF07-00C48CCC14FA}" type="parTrans" cxnId="{5D179D0C-D8C0-4A37-9259-108F7BB2B9A6}">
      <dgm:prSet/>
      <dgm:spPr/>
      <dgm:t>
        <a:bodyPr/>
        <a:lstStyle/>
        <a:p>
          <a:endParaRPr lang="en-US"/>
        </a:p>
      </dgm:t>
    </dgm:pt>
    <dgm:pt modelId="{E8C980CF-A9A6-4AF5-BF0A-71558F53CAEA}" type="sibTrans" cxnId="{5D179D0C-D8C0-4A37-9259-108F7BB2B9A6}">
      <dgm:prSet/>
      <dgm:spPr/>
      <dgm:t>
        <a:bodyPr/>
        <a:lstStyle/>
        <a:p>
          <a:endParaRPr lang="en-US"/>
        </a:p>
      </dgm:t>
    </dgm:pt>
    <dgm:pt modelId="{68EA8D29-3BA4-4BFB-80D7-74C6D9CDE08A}" type="pres">
      <dgm:prSet presAssocID="{63EC3B83-5397-448F-A0A0-F8DB555A340C}" presName="Name0" presStyleCnt="0">
        <dgm:presLayoutVars>
          <dgm:dir/>
          <dgm:resizeHandles val="exact"/>
        </dgm:presLayoutVars>
      </dgm:prSet>
      <dgm:spPr/>
    </dgm:pt>
    <dgm:pt modelId="{83675A55-66C1-4AB2-8FA9-DF043D1CFE4F}" type="pres">
      <dgm:prSet presAssocID="{28474741-D139-4A64-BF52-253E1E20E4CA}" presName="node" presStyleLbl="node1" presStyleIdx="0" presStyleCnt="4">
        <dgm:presLayoutVars>
          <dgm:bulletEnabled val="1"/>
        </dgm:presLayoutVars>
      </dgm:prSet>
      <dgm:spPr/>
    </dgm:pt>
    <dgm:pt modelId="{2E3AD239-442C-4DCF-B57C-AAFBFAF38ACE}" type="pres">
      <dgm:prSet presAssocID="{0F71F74C-9CC7-4C9C-914F-3FAF38C0B4BC}" presName="sibTrans" presStyleLbl="sibTrans1D1" presStyleIdx="0" presStyleCnt="3"/>
      <dgm:spPr/>
    </dgm:pt>
    <dgm:pt modelId="{6239132A-D405-4126-83C4-27E6FFBCBF2F}" type="pres">
      <dgm:prSet presAssocID="{0F71F74C-9CC7-4C9C-914F-3FAF38C0B4BC}" presName="connectorText" presStyleLbl="sibTrans1D1" presStyleIdx="0" presStyleCnt="3"/>
      <dgm:spPr/>
    </dgm:pt>
    <dgm:pt modelId="{1BE3DBF1-85ED-48E6-89FB-335E8F998FCF}" type="pres">
      <dgm:prSet presAssocID="{575ACB93-94F8-45A2-A78D-7F45F2F0A215}" presName="node" presStyleLbl="node1" presStyleIdx="1" presStyleCnt="4">
        <dgm:presLayoutVars>
          <dgm:bulletEnabled val="1"/>
        </dgm:presLayoutVars>
      </dgm:prSet>
      <dgm:spPr/>
    </dgm:pt>
    <dgm:pt modelId="{3F863E13-34C4-40A0-9E92-121CFC35DB7B}" type="pres">
      <dgm:prSet presAssocID="{C858A599-5627-4A99-9B89-8AC3D0DD8D74}" presName="sibTrans" presStyleLbl="sibTrans1D1" presStyleIdx="1" presStyleCnt="3"/>
      <dgm:spPr/>
    </dgm:pt>
    <dgm:pt modelId="{5950D78E-9929-4B94-BE7B-A8ECDEEAA50F}" type="pres">
      <dgm:prSet presAssocID="{C858A599-5627-4A99-9B89-8AC3D0DD8D74}" presName="connectorText" presStyleLbl="sibTrans1D1" presStyleIdx="1" presStyleCnt="3"/>
      <dgm:spPr/>
    </dgm:pt>
    <dgm:pt modelId="{E53828A6-8763-4136-9F8C-8B9F441D137C}" type="pres">
      <dgm:prSet presAssocID="{AE8F1215-2F1C-4834-9650-9363C566C5E3}" presName="node" presStyleLbl="node1" presStyleIdx="2" presStyleCnt="4">
        <dgm:presLayoutVars>
          <dgm:bulletEnabled val="1"/>
        </dgm:presLayoutVars>
      </dgm:prSet>
      <dgm:spPr/>
    </dgm:pt>
    <dgm:pt modelId="{74C9EA7C-424A-473F-977F-6EBDDABC89CE}" type="pres">
      <dgm:prSet presAssocID="{833D8DCA-9B97-4321-A57E-04FCD41266E1}" presName="sibTrans" presStyleLbl="sibTrans1D1" presStyleIdx="2" presStyleCnt="3"/>
      <dgm:spPr/>
    </dgm:pt>
    <dgm:pt modelId="{40A0D940-8B4C-4B1B-BE8B-57695224F30C}" type="pres">
      <dgm:prSet presAssocID="{833D8DCA-9B97-4321-A57E-04FCD41266E1}" presName="connectorText" presStyleLbl="sibTrans1D1" presStyleIdx="2" presStyleCnt="3"/>
      <dgm:spPr/>
    </dgm:pt>
    <dgm:pt modelId="{812FBBB1-456D-4210-87A6-6F404824FCF1}" type="pres">
      <dgm:prSet presAssocID="{7EEA5D40-80BC-4B95-9AB4-4E8D32D130AF}" presName="node" presStyleLbl="node1" presStyleIdx="3" presStyleCnt="4">
        <dgm:presLayoutVars>
          <dgm:bulletEnabled val="1"/>
        </dgm:presLayoutVars>
      </dgm:prSet>
      <dgm:spPr/>
    </dgm:pt>
  </dgm:ptLst>
  <dgm:cxnLst>
    <dgm:cxn modelId="{5D179D0C-D8C0-4A37-9259-108F7BB2B9A6}" srcId="{63EC3B83-5397-448F-A0A0-F8DB555A340C}" destId="{7EEA5D40-80BC-4B95-9AB4-4E8D32D130AF}" srcOrd="3" destOrd="0" parTransId="{11BC5F21-0BB6-4383-AF07-00C48CCC14FA}" sibTransId="{E8C980CF-A9A6-4AF5-BF0A-71558F53CAEA}"/>
    <dgm:cxn modelId="{B78EE568-F03B-43C4-86BB-4ED55E9F3202}" type="presOf" srcId="{833D8DCA-9B97-4321-A57E-04FCD41266E1}" destId="{74C9EA7C-424A-473F-977F-6EBDDABC89CE}" srcOrd="0" destOrd="0" presId="urn:microsoft.com/office/officeart/2016/7/layout/RepeatingBendingProcessNew"/>
    <dgm:cxn modelId="{4EF1866D-B4C6-4C63-B7BA-C7255AECCA0A}" type="presOf" srcId="{28474741-D139-4A64-BF52-253E1E20E4CA}" destId="{83675A55-66C1-4AB2-8FA9-DF043D1CFE4F}" srcOrd="0" destOrd="0" presId="urn:microsoft.com/office/officeart/2016/7/layout/RepeatingBendingProcessNew"/>
    <dgm:cxn modelId="{24636A5A-C469-42A5-9FD9-46F357B13F63}" type="presOf" srcId="{0F71F74C-9CC7-4C9C-914F-3FAF38C0B4BC}" destId="{6239132A-D405-4126-83C4-27E6FFBCBF2F}" srcOrd="1" destOrd="0" presId="urn:microsoft.com/office/officeart/2016/7/layout/RepeatingBendingProcessNew"/>
    <dgm:cxn modelId="{DF8B6189-ECE7-4AEA-B607-38DE4332555F}" srcId="{63EC3B83-5397-448F-A0A0-F8DB555A340C}" destId="{AE8F1215-2F1C-4834-9650-9363C566C5E3}" srcOrd="2" destOrd="0" parTransId="{907509FE-7F7E-4DAE-B27F-C5C6AC6BD2F2}" sibTransId="{833D8DCA-9B97-4321-A57E-04FCD41266E1}"/>
    <dgm:cxn modelId="{B5560290-3F03-404A-867E-E2F46C974E91}" type="presOf" srcId="{63EC3B83-5397-448F-A0A0-F8DB555A340C}" destId="{68EA8D29-3BA4-4BFB-80D7-74C6D9CDE08A}" srcOrd="0" destOrd="0" presId="urn:microsoft.com/office/officeart/2016/7/layout/RepeatingBendingProcessNew"/>
    <dgm:cxn modelId="{B83ED7A0-F0F9-44B6-801A-9A8261534894}" srcId="{63EC3B83-5397-448F-A0A0-F8DB555A340C}" destId="{575ACB93-94F8-45A2-A78D-7F45F2F0A215}" srcOrd="1" destOrd="0" parTransId="{15E4C3A5-8289-4C55-96BC-734CAEA90F97}" sibTransId="{C858A599-5627-4A99-9B89-8AC3D0DD8D74}"/>
    <dgm:cxn modelId="{9C2D9BA9-0AF1-49F3-9B7C-DD5407FFA5BB}" type="presOf" srcId="{575ACB93-94F8-45A2-A78D-7F45F2F0A215}" destId="{1BE3DBF1-85ED-48E6-89FB-335E8F998FCF}" srcOrd="0" destOrd="0" presId="urn:microsoft.com/office/officeart/2016/7/layout/RepeatingBendingProcessNew"/>
    <dgm:cxn modelId="{8A499BBE-40B8-4624-BC9D-9C3C681448E5}" type="presOf" srcId="{833D8DCA-9B97-4321-A57E-04FCD41266E1}" destId="{40A0D940-8B4C-4B1B-BE8B-57695224F30C}" srcOrd="1" destOrd="0" presId="urn:microsoft.com/office/officeart/2016/7/layout/RepeatingBendingProcessNew"/>
    <dgm:cxn modelId="{41F6B3CB-17C7-4708-9D46-8F6FCC5DC451}" type="presOf" srcId="{AE8F1215-2F1C-4834-9650-9363C566C5E3}" destId="{E53828A6-8763-4136-9F8C-8B9F441D137C}" srcOrd="0" destOrd="0" presId="urn:microsoft.com/office/officeart/2016/7/layout/RepeatingBendingProcessNew"/>
    <dgm:cxn modelId="{A20F33D2-8C7D-40C8-AA03-61E2F7C36812}" type="presOf" srcId="{7EEA5D40-80BC-4B95-9AB4-4E8D32D130AF}" destId="{812FBBB1-456D-4210-87A6-6F404824FCF1}" srcOrd="0" destOrd="0" presId="urn:microsoft.com/office/officeart/2016/7/layout/RepeatingBendingProcessNew"/>
    <dgm:cxn modelId="{93F7D0E3-5B9B-46C8-A3C7-93F692A3712D}" type="presOf" srcId="{0F71F74C-9CC7-4C9C-914F-3FAF38C0B4BC}" destId="{2E3AD239-442C-4DCF-B57C-AAFBFAF38ACE}" srcOrd="0" destOrd="0" presId="urn:microsoft.com/office/officeart/2016/7/layout/RepeatingBendingProcessNew"/>
    <dgm:cxn modelId="{1E0AA7E5-0B28-4282-B915-4D17B80EA0D7}" type="presOf" srcId="{C858A599-5627-4A99-9B89-8AC3D0DD8D74}" destId="{5950D78E-9929-4B94-BE7B-A8ECDEEAA50F}" srcOrd="1" destOrd="0" presId="urn:microsoft.com/office/officeart/2016/7/layout/RepeatingBendingProcessNew"/>
    <dgm:cxn modelId="{4EC374E9-ED33-435E-9A78-413098EF8FE8}" srcId="{63EC3B83-5397-448F-A0A0-F8DB555A340C}" destId="{28474741-D139-4A64-BF52-253E1E20E4CA}" srcOrd="0" destOrd="0" parTransId="{A06D9D6A-6954-437B-AB08-B5B0F1BABD7F}" sibTransId="{0F71F74C-9CC7-4C9C-914F-3FAF38C0B4BC}"/>
    <dgm:cxn modelId="{DB56A3F0-54A3-443C-86D5-34EA223F549F}" type="presOf" srcId="{C858A599-5627-4A99-9B89-8AC3D0DD8D74}" destId="{3F863E13-34C4-40A0-9E92-121CFC35DB7B}" srcOrd="0" destOrd="0" presId="urn:microsoft.com/office/officeart/2016/7/layout/RepeatingBendingProcessNew"/>
    <dgm:cxn modelId="{25E9F5CA-C507-4B8E-9BBF-B2FF0EF38B23}" type="presParOf" srcId="{68EA8D29-3BA4-4BFB-80D7-74C6D9CDE08A}" destId="{83675A55-66C1-4AB2-8FA9-DF043D1CFE4F}" srcOrd="0" destOrd="0" presId="urn:microsoft.com/office/officeart/2016/7/layout/RepeatingBendingProcessNew"/>
    <dgm:cxn modelId="{5CA24602-9103-434F-AA55-4F0FA9F1F09F}" type="presParOf" srcId="{68EA8D29-3BA4-4BFB-80D7-74C6D9CDE08A}" destId="{2E3AD239-442C-4DCF-B57C-AAFBFAF38ACE}" srcOrd="1" destOrd="0" presId="urn:microsoft.com/office/officeart/2016/7/layout/RepeatingBendingProcessNew"/>
    <dgm:cxn modelId="{2464A846-B49F-4E5B-8EBF-414081D95516}" type="presParOf" srcId="{2E3AD239-442C-4DCF-B57C-AAFBFAF38ACE}" destId="{6239132A-D405-4126-83C4-27E6FFBCBF2F}" srcOrd="0" destOrd="0" presId="urn:microsoft.com/office/officeart/2016/7/layout/RepeatingBendingProcessNew"/>
    <dgm:cxn modelId="{E2BC3D9D-FBBF-4D7C-BFC8-6624BAE6A4B8}" type="presParOf" srcId="{68EA8D29-3BA4-4BFB-80D7-74C6D9CDE08A}" destId="{1BE3DBF1-85ED-48E6-89FB-335E8F998FCF}" srcOrd="2" destOrd="0" presId="urn:microsoft.com/office/officeart/2016/7/layout/RepeatingBendingProcessNew"/>
    <dgm:cxn modelId="{E08CAC80-C8E5-4AD9-A83A-6B380B72F69F}" type="presParOf" srcId="{68EA8D29-3BA4-4BFB-80D7-74C6D9CDE08A}" destId="{3F863E13-34C4-40A0-9E92-121CFC35DB7B}" srcOrd="3" destOrd="0" presId="urn:microsoft.com/office/officeart/2016/7/layout/RepeatingBendingProcessNew"/>
    <dgm:cxn modelId="{8D2C3BDB-669C-47FE-A2F6-B75AE4E97A3C}" type="presParOf" srcId="{3F863E13-34C4-40A0-9E92-121CFC35DB7B}" destId="{5950D78E-9929-4B94-BE7B-A8ECDEEAA50F}" srcOrd="0" destOrd="0" presId="urn:microsoft.com/office/officeart/2016/7/layout/RepeatingBendingProcessNew"/>
    <dgm:cxn modelId="{CC367231-14DA-4024-A1DA-BC843AC9DE3D}" type="presParOf" srcId="{68EA8D29-3BA4-4BFB-80D7-74C6D9CDE08A}" destId="{E53828A6-8763-4136-9F8C-8B9F441D137C}" srcOrd="4" destOrd="0" presId="urn:microsoft.com/office/officeart/2016/7/layout/RepeatingBendingProcessNew"/>
    <dgm:cxn modelId="{0E2A170C-5BF8-47FD-9098-DA839DAC62FE}" type="presParOf" srcId="{68EA8D29-3BA4-4BFB-80D7-74C6D9CDE08A}" destId="{74C9EA7C-424A-473F-977F-6EBDDABC89CE}" srcOrd="5" destOrd="0" presId="urn:microsoft.com/office/officeart/2016/7/layout/RepeatingBendingProcessNew"/>
    <dgm:cxn modelId="{89C48C27-7882-4FAA-9601-1016B90D8964}" type="presParOf" srcId="{74C9EA7C-424A-473F-977F-6EBDDABC89CE}" destId="{40A0D940-8B4C-4B1B-BE8B-57695224F30C}" srcOrd="0" destOrd="0" presId="urn:microsoft.com/office/officeart/2016/7/layout/RepeatingBendingProcessNew"/>
    <dgm:cxn modelId="{7712560E-4736-4157-A55E-0F1410C0A9FF}" type="presParOf" srcId="{68EA8D29-3BA4-4BFB-80D7-74C6D9CDE08A}" destId="{812FBBB1-456D-4210-87A6-6F404824FCF1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C3B83-5397-448F-A0A0-F8DB555A340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474741-D139-4A64-BF52-253E1E20E4CA}">
      <dgm:prSet/>
      <dgm:spPr/>
      <dgm:t>
        <a:bodyPr/>
        <a:lstStyle/>
        <a:p>
          <a:r>
            <a:rPr lang="en-US"/>
            <a:t>Identify characteristics of a co-planning meeting</a:t>
          </a:r>
        </a:p>
      </dgm:t>
    </dgm:pt>
    <dgm:pt modelId="{A06D9D6A-6954-437B-AB08-B5B0F1BABD7F}" type="parTrans" cxnId="{4EC374E9-ED33-435E-9A78-413098EF8FE8}">
      <dgm:prSet/>
      <dgm:spPr/>
      <dgm:t>
        <a:bodyPr/>
        <a:lstStyle/>
        <a:p>
          <a:endParaRPr lang="en-US"/>
        </a:p>
      </dgm:t>
    </dgm:pt>
    <dgm:pt modelId="{0F71F74C-9CC7-4C9C-914F-3FAF38C0B4BC}" type="sibTrans" cxnId="{4EC374E9-ED33-435E-9A78-413098EF8FE8}">
      <dgm:prSet/>
      <dgm:spPr/>
      <dgm:t>
        <a:bodyPr/>
        <a:lstStyle/>
        <a:p>
          <a:endParaRPr lang="en-US"/>
        </a:p>
      </dgm:t>
    </dgm:pt>
    <dgm:pt modelId="{575ACB93-94F8-45A2-A78D-7F45F2F0A215}">
      <dgm:prSet/>
      <dgm:spPr/>
      <dgm:t>
        <a:bodyPr/>
        <a:lstStyle/>
        <a:p>
          <a:r>
            <a:rPr lang="en-US" dirty="0"/>
            <a:t>List the components of planning for language</a:t>
          </a:r>
        </a:p>
      </dgm:t>
    </dgm:pt>
    <dgm:pt modelId="{15E4C3A5-8289-4C55-96BC-734CAEA90F97}" type="parTrans" cxnId="{B83ED7A0-F0F9-44B6-801A-9A8261534894}">
      <dgm:prSet/>
      <dgm:spPr/>
      <dgm:t>
        <a:bodyPr/>
        <a:lstStyle/>
        <a:p>
          <a:endParaRPr lang="en-US"/>
        </a:p>
      </dgm:t>
    </dgm:pt>
    <dgm:pt modelId="{C858A599-5627-4A99-9B89-8AC3D0DD8D74}" type="sibTrans" cxnId="{B83ED7A0-F0F9-44B6-801A-9A8261534894}">
      <dgm:prSet/>
      <dgm:spPr/>
      <dgm:t>
        <a:bodyPr/>
        <a:lstStyle/>
        <a:p>
          <a:endParaRPr lang="en-US"/>
        </a:p>
      </dgm:t>
    </dgm:pt>
    <dgm:pt modelId="{AE8F1215-2F1C-4834-9650-9363C566C5E3}">
      <dgm:prSet/>
      <dgm:spPr/>
      <dgm:t>
        <a:bodyPr/>
        <a:lstStyle/>
        <a:p>
          <a:r>
            <a:rPr lang="en-US" dirty="0"/>
            <a:t>Discuss with a partner the roles of language coach versus teacher during a planning meeting using comparison language</a:t>
          </a:r>
        </a:p>
      </dgm:t>
    </dgm:pt>
    <dgm:pt modelId="{907509FE-7F7E-4DAE-B27F-C5C6AC6BD2F2}" type="parTrans" cxnId="{DF8B6189-ECE7-4AEA-B607-38DE4332555F}">
      <dgm:prSet/>
      <dgm:spPr/>
      <dgm:t>
        <a:bodyPr/>
        <a:lstStyle/>
        <a:p>
          <a:endParaRPr lang="en-US"/>
        </a:p>
      </dgm:t>
    </dgm:pt>
    <dgm:pt modelId="{833D8DCA-9B97-4321-A57E-04FCD41266E1}" type="sibTrans" cxnId="{DF8B6189-ECE7-4AEA-B607-38DE4332555F}">
      <dgm:prSet/>
      <dgm:spPr/>
      <dgm:t>
        <a:bodyPr/>
        <a:lstStyle/>
        <a:p>
          <a:endParaRPr lang="en-US"/>
        </a:p>
      </dgm:t>
    </dgm:pt>
    <dgm:pt modelId="{7EEA5D40-80BC-4B95-9AB4-4E8D32D130AF}">
      <dgm:prSet/>
      <dgm:spPr/>
      <dgm:t>
        <a:bodyPr/>
        <a:lstStyle/>
        <a:p>
          <a:r>
            <a:rPr lang="en-US" dirty="0"/>
            <a:t>Create and provide reflective feedback aimed at the continual improvement of student outcomes</a:t>
          </a:r>
        </a:p>
      </dgm:t>
    </dgm:pt>
    <dgm:pt modelId="{11BC5F21-0BB6-4383-AF07-00C48CCC14FA}" type="parTrans" cxnId="{5D179D0C-D8C0-4A37-9259-108F7BB2B9A6}">
      <dgm:prSet/>
      <dgm:spPr/>
      <dgm:t>
        <a:bodyPr/>
        <a:lstStyle/>
        <a:p>
          <a:endParaRPr lang="en-US"/>
        </a:p>
      </dgm:t>
    </dgm:pt>
    <dgm:pt modelId="{E8C980CF-A9A6-4AF5-BF0A-71558F53CAEA}" type="sibTrans" cxnId="{5D179D0C-D8C0-4A37-9259-108F7BB2B9A6}">
      <dgm:prSet/>
      <dgm:spPr/>
      <dgm:t>
        <a:bodyPr/>
        <a:lstStyle/>
        <a:p>
          <a:endParaRPr lang="en-US"/>
        </a:p>
      </dgm:t>
    </dgm:pt>
    <dgm:pt modelId="{68EA8D29-3BA4-4BFB-80D7-74C6D9CDE08A}" type="pres">
      <dgm:prSet presAssocID="{63EC3B83-5397-448F-A0A0-F8DB555A340C}" presName="Name0" presStyleCnt="0">
        <dgm:presLayoutVars>
          <dgm:dir/>
          <dgm:resizeHandles val="exact"/>
        </dgm:presLayoutVars>
      </dgm:prSet>
      <dgm:spPr/>
    </dgm:pt>
    <dgm:pt modelId="{83675A55-66C1-4AB2-8FA9-DF043D1CFE4F}" type="pres">
      <dgm:prSet presAssocID="{28474741-D139-4A64-BF52-253E1E20E4CA}" presName="node" presStyleLbl="node1" presStyleIdx="0" presStyleCnt="4">
        <dgm:presLayoutVars>
          <dgm:bulletEnabled val="1"/>
        </dgm:presLayoutVars>
      </dgm:prSet>
      <dgm:spPr/>
    </dgm:pt>
    <dgm:pt modelId="{2E3AD239-442C-4DCF-B57C-AAFBFAF38ACE}" type="pres">
      <dgm:prSet presAssocID="{0F71F74C-9CC7-4C9C-914F-3FAF38C0B4BC}" presName="sibTrans" presStyleLbl="sibTrans1D1" presStyleIdx="0" presStyleCnt="3"/>
      <dgm:spPr/>
    </dgm:pt>
    <dgm:pt modelId="{6239132A-D405-4126-83C4-27E6FFBCBF2F}" type="pres">
      <dgm:prSet presAssocID="{0F71F74C-9CC7-4C9C-914F-3FAF38C0B4BC}" presName="connectorText" presStyleLbl="sibTrans1D1" presStyleIdx="0" presStyleCnt="3"/>
      <dgm:spPr/>
    </dgm:pt>
    <dgm:pt modelId="{1BE3DBF1-85ED-48E6-89FB-335E8F998FCF}" type="pres">
      <dgm:prSet presAssocID="{575ACB93-94F8-45A2-A78D-7F45F2F0A215}" presName="node" presStyleLbl="node1" presStyleIdx="1" presStyleCnt="4">
        <dgm:presLayoutVars>
          <dgm:bulletEnabled val="1"/>
        </dgm:presLayoutVars>
      </dgm:prSet>
      <dgm:spPr/>
    </dgm:pt>
    <dgm:pt modelId="{3F863E13-34C4-40A0-9E92-121CFC35DB7B}" type="pres">
      <dgm:prSet presAssocID="{C858A599-5627-4A99-9B89-8AC3D0DD8D74}" presName="sibTrans" presStyleLbl="sibTrans1D1" presStyleIdx="1" presStyleCnt="3"/>
      <dgm:spPr/>
    </dgm:pt>
    <dgm:pt modelId="{5950D78E-9929-4B94-BE7B-A8ECDEEAA50F}" type="pres">
      <dgm:prSet presAssocID="{C858A599-5627-4A99-9B89-8AC3D0DD8D74}" presName="connectorText" presStyleLbl="sibTrans1D1" presStyleIdx="1" presStyleCnt="3"/>
      <dgm:spPr/>
    </dgm:pt>
    <dgm:pt modelId="{E53828A6-8763-4136-9F8C-8B9F441D137C}" type="pres">
      <dgm:prSet presAssocID="{AE8F1215-2F1C-4834-9650-9363C566C5E3}" presName="node" presStyleLbl="node1" presStyleIdx="2" presStyleCnt="4">
        <dgm:presLayoutVars>
          <dgm:bulletEnabled val="1"/>
        </dgm:presLayoutVars>
      </dgm:prSet>
      <dgm:spPr/>
    </dgm:pt>
    <dgm:pt modelId="{74C9EA7C-424A-473F-977F-6EBDDABC89CE}" type="pres">
      <dgm:prSet presAssocID="{833D8DCA-9B97-4321-A57E-04FCD41266E1}" presName="sibTrans" presStyleLbl="sibTrans1D1" presStyleIdx="2" presStyleCnt="3"/>
      <dgm:spPr/>
    </dgm:pt>
    <dgm:pt modelId="{40A0D940-8B4C-4B1B-BE8B-57695224F30C}" type="pres">
      <dgm:prSet presAssocID="{833D8DCA-9B97-4321-A57E-04FCD41266E1}" presName="connectorText" presStyleLbl="sibTrans1D1" presStyleIdx="2" presStyleCnt="3"/>
      <dgm:spPr/>
    </dgm:pt>
    <dgm:pt modelId="{812FBBB1-456D-4210-87A6-6F404824FCF1}" type="pres">
      <dgm:prSet presAssocID="{7EEA5D40-80BC-4B95-9AB4-4E8D32D130AF}" presName="node" presStyleLbl="node1" presStyleIdx="3" presStyleCnt="4">
        <dgm:presLayoutVars>
          <dgm:bulletEnabled val="1"/>
        </dgm:presLayoutVars>
      </dgm:prSet>
      <dgm:spPr/>
    </dgm:pt>
  </dgm:ptLst>
  <dgm:cxnLst>
    <dgm:cxn modelId="{5D179D0C-D8C0-4A37-9259-108F7BB2B9A6}" srcId="{63EC3B83-5397-448F-A0A0-F8DB555A340C}" destId="{7EEA5D40-80BC-4B95-9AB4-4E8D32D130AF}" srcOrd="3" destOrd="0" parTransId="{11BC5F21-0BB6-4383-AF07-00C48CCC14FA}" sibTransId="{E8C980CF-A9A6-4AF5-BF0A-71558F53CAEA}"/>
    <dgm:cxn modelId="{B78EE568-F03B-43C4-86BB-4ED55E9F3202}" type="presOf" srcId="{833D8DCA-9B97-4321-A57E-04FCD41266E1}" destId="{74C9EA7C-424A-473F-977F-6EBDDABC89CE}" srcOrd="0" destOrd="0" presId="urn:microsoft.com/office/officeart/2016/7/layout/RepeatingBendingProcessNew"/>
    <dgm:cxn modelId="{4EF1866D-B4C6-4C63-B7BA-C7255AECCA0A}" type="presOf" srcId="{28474741-D139-4A64-BF52-253E1E20E4CA}" destId="{83675A55-66C1-4AB2-8FA9-DF043D1CFE4F}" srcOrd="0" destOrd="0" presId="urn:microsoft.com/office/officeart/2016/7/layout/RepeatingBendingProcessNew"/>
    <dgm:cxn modelId="{24636A5A-C469-42A5-9FD9-46F357B13F63}" type="presOf" srcId="{0F71F74C-9CC7-4C9C-914F-3FAF38C0B4BC}" destId="{6239132A-D405-4126-83C4-27E6FFBCBF2F}" srcOrd="1" destOrd="0" presId="urn:microsoft.com/office/officeart/2016/7/layout/RepeatingBendingProcessNew"/>
    <dgm:cxn modelId="{DF8B6189-ECE7-4AEA-B607-38DE4332555F}" srcId="{63EC3B83-5397-448F-A0A0-F8DB555A340C}" destId="{AE8F1215-2F1C-4834-9650-9363C566C5E3}" srcOrd="2" destOrd="0" parTransId="{907509FE-7F7E-4DAE-B27F-C5C6AC6BD2F2}" sibTransId="{833D8DCA-9B97-4321-A57E-04FCD41266E1}"/>
    <dgm:cxn modelId="{B5560290-3F03-404A-867E-E2F46C974E91}" type="presOf" srcId="{63EC3B83-5397-448F-A0A0-F8DB555A340C}" destId="{68EA8D29-3BA4-4BFB-80D7-74C6D9CDE08A}" srcOrd="0" destOrd="0" presId="urn:microsoft.com/office/officeart/2016/7/layout/RepeatingBendingProcessNew"/>
    <dgm:cxn modelId="{B83ED7A0-F0F9-44B6-801A-9A8261534894}" srcId="{63EC3B83-5397-448F-A0A0-F8DB555A340C}" destId="{575ACB93-94F8-45A2-A78D-7F45F2F0A215}" srcOrd="1" destOrd="0" parTransId="{15E4C3A5-8289-4C55-96BC-734CAEA90F97}" sibTransId="{C858A599-5627-4A99-9B89-8AC3D0DD8D74}"/>
    <dgm:cxn modelId="{9C2D9BA9-0AF1-49F3-9B7C-DD5407FFA5BB}" type="presOf" srcId="{575ACB93-94F8-45A2-A78D-7F45F2F0A215}" destId="{1BE3DBF1-85ED-48E6-89FB-335E8F998FCF}" srcOrd="0" destOrd="0" presId="urn:microsoft.com/office/officeart/2016/7/layout/RepeatingBendingProcessNew"/>
    <dgm:cxn modelId="{8A499BBE-40B8-4624-BC9D-9C3C681448E5}" type="presOf" srcId="{833D8DCA-9B97-4321-A57E-04FCD41266E1}" destId="{40A0D940-8B4C-4B1B-BE8B-57695224F30C}" srcOrd="1" destOrd="0" presId="urn:microsoft.com/office/officeart/2016/7/layout/RepeatingBendingProcessNew"/>
    <dgm:cxn modelId="{41F6B3CB-17C7-4708-9D46-8F6FCC5DC451}" type="presOf" srcId="{AE8F1215-2F1C-4834-9650-9363C566C5E3}" destId="{E53828A6-8763-4136-9F8C-8B9F441D137C}" srcOrd="0" destOrd="0" presId="urn:microsoft.com/office/officeart/2016/7/layout/RepeatingBendingProcessNew"/>
    <dgm:cxn modelId="{A20F33D2-8C7D-40C8-AA03-61E2F7C36812}" type="presOf" srcId="{7EEA5D40-80BC-4B95-9AB4-4E8D32D130AF}" destId="{812FBBB1-456D-4210-87A6-6F404824FCF1}" srcOrd="0" destOrd="0" presId="urn:microsoft.com/office/officeart/2016/7/layout/RepeatingBendingProcessNew"/>
    <dgm:cxn modelId="{93F7D0E3-5B9B-46C8-A3C7-93F692A3712D}" type="presOf" srcId="{0F71F74C-9CC7-4C9C-914F-3FAF38C0B4BC}" destId="{2E3AD239-442C-4DCF-B57C-AAFBFAF38ACE}" srcOrd="0" destOrd="0" presId="urn:microsoft.com/office/officeart/2016/7/layout/RepeatingBendingProcessNew"/>
    <dgm:cxn modelId="{1E0AA7E5-0B28-4282-B915-4D17B80EA0D7}" type="presOf" srcId="{C858A599-5627-4A99-9B89-8AC3D0DD8D74}" destId="{5950D78E-9929-4B94-BE7B-A8ECDEEAA50F}" srcOrd="1" destOrd="0" presId="urn:microsoft.com/office/officeart/2016/7/layout/RepeatingBendingProcessNew"/>
    <dgm:cxn modelId="{4EC374E9-ED33-435E-9A78-413098EF8FE8}" srcId="{63EC3B83-5397-448F-A0A0-F8DB555A340C}" destId="{28474741-D139-4A64-BF52-253E1E20E4CA}" srcOrd="0" destOrd="0" parTransId="{A06D9D6A-6954-437B-AB08-B5B0F1BABD7F}" sibTransId="{0F71F74C-9CC7-4C9C-914F-3FAF38C0B4BC}"/>
    <dgm:cxn modelId="{DB56A3F0-54A3-443C-86D5-34EA223F549F}" type="presOf" srcId="{C858A599-5627-4A99-9B89-8AC3D0DD8D74}" destId="{3F863E13-34C4-40A0-9E92-121CFC35DB7B}" srcOrd="0" destOrd="0" presId="urn:microsoft.com/office/officeart/2016/7/layout/RepeatingBendingProcessNew"/>
    <dgm:cxn modelId="{25E9F5CA-C507-4B8E-9BBF-B2FF0EF38B23}" type="presParOf" srcId="{68EA8D29-3BA4-4BFB-80D7-74C6D9CDE08A}" destId="{83675A55-66C1-4AB2-8FA9-DF043D1CFE4F}" srcOrd="0" destOrd="0" presId="urn:microsoft.com/office/officeart/2016/7/layout/RepeatingBendingProcessNew"/>
    <dgm:cxn modelId="{5CA24602-9103-434F-AA55-4F0FA9F1F09F}" type="presParOf" srcId="{68EA8D29-3BA4-4BFB-80D7-74C6D9CDE08A}" destId="{2E3AD239-442C-4DCF-B57C-AAFBFAF38ACE}" srcOrd="1" destOrd="0" presId="urn:microsoft.com/office/officeart/2016/7/layout/RepeatingBendingProcessNew"/>
    <dgm:cxn modelId="{2464A846-B49F-4E5B-8EBF-414081D95516}" type="presParOf" srcId="{2E3AD239-442C-4DCF-B57C-AAFBFAF38ACE}" destId="{6239132A-D405-4126-83C4-27E6FFBCBF2F}" srcOrd="0" destOrd="0" presId="urn:microsoft.com/office/officeart/2016/7/layout/RepeatingBendingProcessNew"/>
    <dgm:cxn modelId="{E2BC3D9D-FBBF-4D7C-BFC8-6624BAE6A4B8}" type="presParOf" srcId="{68EA8D29-3BA4-4BFB-80D7-74C6D9CDE08A}" destId="{1BE3DBF1-85ED-48E6-89FB-335E8F998FCF}" srcOrd="2" destOrd="0" presId="urn:microsoft.com/office/officeart/2016/7/layout/RepeatingBendingProcessNew"/>
    <dgm:cxn modelId="{E08CAC80-C8E5-4AD9-A83A-6B380B72F69F}" type="presParOf" srcId="{68EA8D29-3BA4-4BFB-80D7-74C6D9CDE08A}" destId="{3F863E13-34C4-40A0-9E92-121CFC35DB7B}" srcOrd="3" destOrd="0" presId="urn:microsoft.com/office/officeart/2016/7/layout/RepeatingBendingProcessNew"/>
    <dgm:cxn modelId="{8D2C3BDB-669C-47FE-A2F6-B75AE4E97A3C}" type="presParOf" srcId="{3F863E13-34C4-40A0-9E92-121CFC35DB7B}" destId="{5950D78E-9929-4B94-BE7B-A8ECDEEAA50F}" srcOrd="0" destOrd="0" presId="urn:microsoft.com/office/officeart/2016/7/layout/RepeatingBendingProcessNew"/>
    <dgm:cxn modelId="{CC367231-14DA-4024-A1DA-BC843AC9DE3D}" type="presParOf" srcId="{68EA8D29-3BA4-4BFB-80D7-74C6D9CDE08A}" destId="{E53828A6-8763-4136-9F8C-8B9F441D137C}" srcOrd="4" destOrd="0" presId="urn:microsoft.com/office/officeart/2016/7/layout/RepeatingBendingProcessNew"/>
    <dgm:cxn modelId="{0E2A170C-5BF8-47FD-9098-DA839DAC62FE}" type="presParOf" srcId="{68EA8D29-3BA4-4BFB-80D7-74C6D9CDE08A}" destId="{74C9EA7C-424A-473F-977F-6EBDDABC89CE}" srcOrd="5" destOrd="0" presId="urn:microsoft.com/office/officeart/2016/7/layout/RepeatingBendingProcessNew"/>
    <dgm:cxn modelId="{89C48C27-7882-4FAA-9601-1016B90D8964}" type="presParOf" srcId="{74C9EA7C-424A-473F-977F-6EBDDABC89CE}" destId="{40A0D940-8B4C-4B1B-BE8B-57695224F30C}" srcOrd="0" destOrd="0" presId="urn:microsoft.com/office/officeart/2016/7/layout/RepeatingBendingProcessNew"/>
    <dgm:cxn modelId="{7712560E-4736-4157-A55E-0F1410C0A9FF}" type="presParOf" srcId="{68EA8D29-3BA4-4BFB-80D7-74C6D9CDE08A}" destId="{812FBBB1-456D-4210-87A6-6F404824FCF1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AD239-442C-4DCF-B57C-AAFBFAF38ACE}">
      <dsp:nvSpPr>
        <dsp:cNvPr id="0" name=""/>
        <dsp:cNvSpPr/>
      </dsp:nvSpPr>
      <dsp:spPr>
        <a:xfrm>
          <a:off x="2322611" y="832394"/>
          <a:ext cx="503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76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1134" y="875442"/>
        <a:ext cx="26718" cy="5343"/>
      </dsp:txXfrm>
    </dsp:sp>
    <dsp:sp modelId="{83675A55-66C1-4AB2-8FA9-DF043D1CFE4F}">
      <dsp:nvSpPr>
        <dsp:cNvPr id="0" name=""/>
        <dsp:cNvSpPr/>
      </dsp:nvSpPr>
      <dsp:spPr>
        <a:xfrm>
          <a:off x="1088" y="181117"/>
          <a:ext cx="2323323" cy="1393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5" tIns="119500" rIns="113845" bIns="1195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characteristics of a co-planning meeting</a:t>
          </a:r>
        </a:p>
      </dsp:txBody>
      <dsp:txXfrm>
        <a:off x="1088" y="181117"/>
        <a:ext cx="2323323" cy="1393994"/>
      </dsp:txXfrm>
    </dsp:sp>
    <dsp:sp modelId="{3F863E13-34C4-40A0-9E92-121CFC35DB7B}">
      <dsp:nvSpPr>
        <dsp:cNvPr id="0" name=""/>
        <dsp:cNvSpPr/>
      </dsp:nvSpPr>
      <dsp:spPr>
        <a:xfrm>
          <a:off x="1162750" y="1573311"/>
          <a:ext cx="2857687" cy="503764"/>
        </a:xfrm>
        <a:custGeom>
          <a:avLst/>
          <a:gdLst/>
          <a:ahLst/>
          <a:cxnLst/>
          <a:rect l="0" t="0" r="0" b="0"/>
          <a:pathLst>
            <a:path>
              <a:moveTo>
                <a:pt x="2857687" y="0"/>
              </a:moveTo>
              <a:lnTo>
                <a:pt x="2857687" y="268982"/>
              </a:lnTo>
              <a:lnTo>
                <a:pt x="0" y="268982"/>
              </a:lnTo>
              <a:lnTo>
                <a:pt x="0" y="5037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8913" y="1822522"/>
        <a:ext cx="145360" cy="5343"/>
      </dsp:txXfrm>
    </dsp:sp>
    <dsp:sp modelId="{1BE3DBF1-85ED-48E6-89FB-335E8F998FCF}">
      <dsp:nvSpPr>
        <dsp:cNvPr id="0" name=""/>
        <dsp:cNvSpPr/>
      </dsp:nvSpPr>
      <dsp:spPr>
        <a:xfrm>
          <a:off x="2858776" y="181117"/>
          <a:ext cx="2323323" cy="1393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5" tIns="119500" rIns="113845" bIns="1195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List </a:t>
          </a:r>
          <a:r>
            <a:rPr lang="en-US" sz="1400" kern="1200" dirty="0"/>
            <a:t>the components of planning for language</a:t>
          </a:r>
        </a:p>
      </dsp:txBody>
      <dsp:txXfrm>
        <a:off x="2858776" y="181117"/>
        <a:ext cx="2323323" cy="1393994"/>
      </dsp:txXfrm>
    </dsp:sp>
    <dsp:sp modelId="{74C9EA7C-424A-473F-977F-6EBDDABC89CE}">
      <dsp:nvSpPr>
        <dsp:cNvPr id="0" name=""/>
        <dsp:cNvSpPr/>
      </dsp:nvSpPr>
      <dsp:spPr>
        <a:xfrm>
          <a:off x="2322611" y="2760753"/>
          <a:ext cx="503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76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1134" y="2803801"/>
        <a:ext cx="26718" cy="5343"/>
      </dsp:txXfrm>
    </dsp:sp>
    <dsp:sp modelId="{E53828A6-8763-4136-9F8C-8B9F441D137C}">
      <dsp:nvSpPr>
        <dsp:cNvPr id="0" name=""/>
        <dsp:cNvSpPr/>
      </dsp:nvSpPr>
      <dsp:spPr>
        <a:xfrm>
          <a:off x="1088" y="2109476"/>
          <a:ext cx="2323323" cy="1393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5" tIns="119500" rIns="113845" bIns="1195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Discuss with a partner the roles of language coach versus teacher during a planning meeting using comparison language</a:t>
          </a:r>
        </a:p>
      </dsp:txBody>
      <dsp:txXfrm>
        <a:off x="1088" y="2109476"/>
        <a:ext cx="2323323" cy="1393994"/>
      </dsp:txXfrm>
    </dsp:sp>
    <dsp:sp modelId="{812FBBB1-456D-4210-87A6-6F404824FCF1}">
      <dsp:nvSpPr>
        <dsp:cNvPr id="0" name=""/>
        <dsp:cNvSpPr/>
      </dsp:nvSpPr>
      <dsp:spPr>
        <a:xfrm>
          <a:off x="2858776" y="2109476"/>
          <a:ext cx="2323323" cy="1393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5" tIns="119500" rIns="113845" bIns="1195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Create and provide reflective feedback aimed at the continual improvement of student outcomes</a:t>
          </a:r>
        </a:p>
      </dsp:txBody>
      <dsp:txXfrm>
        <a:off x="2858776" y="2109476"/>
        <a:ext cx="2323323" cy="1393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AD239-442C-4DCF-B57C-AAFBFAF38ACE}">
      <dsp:nvSpPr>
        <dsp:cNvPr id="0" name=""/>
        <dsp:cNvSpPr/>
      </dsp:nvSpPr>
      <dsp:spPr>
        <a:xfrm>
          <a:off x="2322611" y="832394"/>
          <a:ext cx="503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76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1134" y="875442"/>
        <a:ext cx="26718" cy="5343"/>
      </dsp:txXfrm>
    </dsp:sp>
    <dsp:sp modelId="{83675A55-66C1-4AB2-8FA9-DF043D1CFE4F}">
      <dsp:nvSpPr>
        <dsp:cNvPr id="0" name=""/>
        <dsp:cNvSpPr/>
      </dsp:nvSpPr>
      <dsp:spPr>
        <a:xfrm>
          <a:off x="1088" y="181117"/>
          <a:ext cx="2323323" cy="1393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5" tIns="119500" rIns="113845" bIns="1195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characteristics of a co-planning meeting</a:t>
          </a:r>
        </a:p>
      </dsp:txBody>
      <dsp:txXfrm>
        <a:off x="1088" y="181117"/>
        <a:ext cx="2323323" cy="1393994"/>
      </dsp:txXfrm>
    </dsp:sp>
    <dsp:sp modelId="{3F863E13-34C4-40A0-9E92-121CFC35DB7B}">
      <dsp:nvSpPr>
        <dsp:cNvPr id="0" name=""/>
        <dsp:cNvSpPr/>
      </dsp:nvSpPr>
      <dsp:spPr>
        <a:xfrm>
          <a:off x="1162750" y="1573311"/>
          <a:ext cx="2857687" cy="503764"/>
        </a:xfrm>
        <a:custGeom>
          <a:avLst/>
          <a:gdLst/>
          <a:ahLst/>
          <a:cxnLst/>
          <a:rect l="0" t="0" r="0" b="0"/>
          <a:pathLst>
            <a:path>
              <a:moveTo>
                <a:pt x="2857687" y="0"/>
              </a:moveTo>
              <a:lnTo>
                <a:pt x="2857687" y="268982"/>
              </a:lnTo>
              <a:lnTo>
                <a:pt x="0" y="268982"/>
              </a:lnTo>
              <a:lnTo>
                <a:pt x="0" y="5037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8913" y="1822522"/>
        <a:ext cx="145360" cy="5343"/>
      </dsp:txXfrm>
    </dsp:sp>
    <dsp:sp modelId="{1BE3DBF1-85ED-48E6-89FB-335E8F998FCF}">
      <dsp:nvSpPr>
        <dsp:cNvPr id="0" name=""/>
        <dsp:cNvSpPr/>
      </dsp:nvSpPr>
      <dsp:spPr>
        <a:xfrm>
          <a:off x="2858776" y="181117"/>
          <a:ext cx="2323323" cy="1393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5" tIns="119500" rIns="113845" bIns="1195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List the components of planning for language</a:t>
          </a:r>
        </a:p>
      </dsp:txBody>
      <dsp:txXfrm>
        <a:off x="2858776" y="181117"/>
        <a:ext cx="2323323" cy="1393994"/>
      </dsp:txXfrm>
    </dsp:sp>
    <dsp:sp modelId="{74C9EA7C-424A-473F-977F-6EBDDABC89CE}">
      <dsp:nvSpPr>
        <dsp:cNvPr id="0" name=""/>
        <dsp:cNvSpPr/>
      </dsp:nvSpPr>
      <dsp:spPr>
        <a:xfrm>
          <a:off x="2322611" y="2760753"/>
          <a:ext cx="503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76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1134" y="2803801"/>
        <a:ext cx="26718" cy="5343"/>
      </dsp:txXfrm>
    </dsp:sp>
    <dsp:sp modelId="{E53828A6-8763-4136-9F8C-8B9F441D137C}">
      <dsp:nvSpPr>
        <dsp:cNvPr id="0" name=""/>
        <dsp:cNvSpPr/>
      </dsp:nvSpPr>
      <dsp:spPr>
        <a:xfrm>
          <a:off x="1088" y="2109476"/>
          <a:ext cx="2323323" cy="1393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5" tIns="119500" rIns="113845" bIns="1195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Discuss with a partner the roles of language coach versus teacher during a planning meeting using comparison language</a:t>
          </a:r>
        </a:p>
      </dsp:txBody>
      <dsp:txXfrm>
        <a:off x="1088" y="2109476"/>
        <a:ext cx="2323323" cy="1393994"/>
      </dsp:txXfrm>
    </dsp:sp>
    <dsp:sp modelId="{812FBBB1-456D-4210-87A6-6F404824FCF1}">
      <dsp:nvSpPr>
        <dsp:cNvPr id="0" name=""/>
        <dsp:cNvSpPr/>
      </dsp:nvSpPr>
      <dsp:spPr>
        <a:xfrm>
          <a:off x="2858776" y="2109476"/>
          <a:ext cx="2323323" cy="1393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5" tIns="119500" rIns="113845" bIns="1195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and provide reflective feedback aimed at the continual improvement of student outcomes</a:t>
          </a:r>
        </a:p>
      </dsp:txBody>
      <dsp:txXfrm>
        <a:off x="2858776" y="2109476"/>
        <a:ext cx="2323323" cy="1393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5C591-1E9E-4A95-A335-CB7FF9F2796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FCA64-9E1B-40A8-8452-9384EBBD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F44-EF3E-4BDA-BC10-D86FE02423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FCA64-9E1B-40A8-8452-9384EBBD61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FCA64-9E1B-40A8-8452-9384EBBD6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1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FCA64-9E1B-40A8-8452-9384EBBD6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05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FCA64-9E1B-40A8-8452-9384EBBD61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FCA64-9E1B-40A8-8452-9384EBBD61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3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FCA64-9E1B-40A8-8452-9384EBBD61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44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C36E5-86D0-FB51-B26A-67304530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05042-7C62-96ED-E30E-F3EF667C9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22249-0AAE-B158-521F-AE36C3718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AFB77-6781-4236-8209-CF3346AB2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FCA64-9E1B-40A8-8452-9384EBBD61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3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7DDE-213C-4E7C-1C7B-2462AB92F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1429F-39DB-A302-322E-73F302B2B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11E62-74FD-3BAF-B583-04A03B3B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A96-4A05-4B87-9DB6-5DE4BE2DEAF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4A16E-9EE0-32AE-61D7-F12D9F41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BCA4F-CAFF-278B-2823-E2B557D8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CFF-D572-4EB1-9536-4039A4BE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5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A880-92D4-02C4-174B-521184743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D2A02-83ED-34A2-B026-A8978AA79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5E6D4-8DBE-34DF-13B0-93F3E8803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A96-4A05-4B87-9DB6-5DE4BE2DEAF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EBA1E-FDB0-6220-C574-96CFEE60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1E0DA-7AF1-C0E7-A768-4B63FABD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CFF-D572-4EB1-9536-4039A4BE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42C25-6B62-88CF-7A46-7910E2B54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9880D-E1BD-FA41-3654-3E3654D44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4C2DB-31C6-471A-F159-264960C2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A96-4A05-4B87-9DB6-5DE4BE2DEAF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0001F-3995-9D6D-7DAF-D2E33DF0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07C3-1CE7-64FB-8FA1-B0610D3D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CFF-D572-4EB1-9536-4039A4BE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E238-5926-912C-85E4-DEC308EE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44E05-8B96-BAAA-4AD5-3F8209E3D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CD279-2E26-E528-B880-0D7491A6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A96-4A05-4B87-9DB6-5DE4BE2DEAF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DC8ED-37C8-23F1-9ECF-322ED3DC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BF1EF-4842-3F6A-A52D-963716FA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CFF-D572-4EB1-9536-4039A4BE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487E-1D99-570A-8004-EFED01DC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A6E02-BB32-BECC-54EE-75FD1B1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94A87-2E74-F417-7083-19887465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A96-4A05-4B87-9DB6-5DE4BE2DEAF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0D8C7-C749-E48F-CF0F-A00A470E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1B644-F56F-19DD-962E-AEBE62F4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CFF-D572-4EB1-9536-4039A4BE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8660-A286-4F20-B85E-8862E059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1B700-3122-56DF-5D41-2DAF87E01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019B2-2588-F360-A4DE-3B41CE928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D818A-5BF6-C59B-A22B-48C1E36C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A96-4A05-4B87-9DB6-5DE4BE2DEAF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6D7D6-A4EA-4A98-5A09-67F8ECA7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94F1E-F22E-AACF-5470-5092546E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CFF-D572-4EB1-9536-4039A4BE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4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50E1-193A-07B9-95EF-E07C0F73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14C18-56F8-60F6-C8B6-2709F6907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9148A-78D9-6EBD-3475-61C85679A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9FB6F-FBA8-9128-0BB7-CCC92A1FA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F311D-4EA0-5036-2594-63A8BFE7B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0B24A-DBAD-490F-869D-5E3E85E4C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A96-4A05-4B87-9DB6-5DE4BE2DEAF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DC5A7-0C37-FF42-748B-004F94A7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F0A14D-5E89-0119-932F-E8B99119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CFF-D572-4EB1-9536-4039A4BE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D3BE2-2F22-3361-9CBC-53B9C78A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1961A-4C49-1900-4FE9-11DA6DF5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A96-4A05-4B87-9DB6-5DE4BE2DEAF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7AC16-2A85-529F-481B-054C920F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E66AA-6574-1962-2368-C87B43A0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CFF-D572-4EB1-9536-4039A4BE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AF587-658D-94EE-A157-FC4BE2AE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A96-4A05-4B87-9DB6-5DE4BE2DEAF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71D79-608E-BCBE-6481-BCCBE216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9E3B4-16DB-ABED-B314-BEB7F1B3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CFF-D572-4EB1-9536-4039A4BE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0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A10C-3027-295B-786D-F1878471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C0C21-C074-7A48-D9C9-30752B04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E171B-1893-39EF-DEC6-52A2AC66F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3682F-F117-4B49-BAD7-181F5CCD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A96-4A05-4B87-9DB6-5DE4BE2DEAF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2B65A-8C30-9627-6CE3-C62EAF815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10FCD-D0F8-97FA-F3B2-FDC8C706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CFF-D572-4EB1-9536-4039A4BE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0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A881-7D78-C5F7-8B33-AD9FA158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B791AA-58D0-E1B5-ED54-F561BDDF4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0C9A3-6F65-B50D-E0FB-89D5C18C3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F1BA9-BEA4-AF4F-538A-4EF43277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A96-4A05-4B87-9DB6-5DE4BE2DEAF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13AB9-F06E-2E6D-6C5D-6E9E434A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BEDC0-90F8-6D3C-AB2C-BCC9956A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CFF-D572-4EB1-9536-4039A4BE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0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F2E96-50F9-DB7B-3CDF-E2892859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7F9C1-17CB-F964-A2AF-FCA8A573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FB517-B6B6-07B9-F166-B5CE05075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BBA96-4A05-4B87-9DB6-5DE4BE2DEAF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07D26-3098-8379-8F87-58E459788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5A9DF-8DF6-8DBF-D81B-63DF35B19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D60CFF-D572-4EB1-9536-4039A4BE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9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green waves">
            <a:extLst>
              <a:ext uri="{FF2B5EF4-FFF2-40B4-BE49-F238E27FC236}">
                <a16:creationId xmlns:a16="http://schemas.microsoft.com/office/drawing/2014/main" id="{02E2DDC6-10B0-CD5F-6BB0-61CF469A4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122342-E81F-EB73-C1DC-547699BE1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Specialized Programming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ES/MS/HS Principal 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DE7EA06-1709-A90F-C5F2-C49EAA097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solidFill>
                  <a:srgbClr val="FFFFFF"/>
                </a:solidFill>
              </a:rPr>
              <a:t>Megan Waugh</a:t>
            </a:r>
          </a:p>
          <a:p>
            <a:r>
              <a:rPr lang="en-US">
                <a:solidFill>
                  <a:srgbClr val="FFFFFF"/>
                </a:solidFill>
              </a:rPr>
              <a:t>Department of English Language Development</a:t>
            </a:r>
          </a:p>
          <a:p>
            <a:r>
              <a:rPr lang="en-US">
                <a:solidFill>
                  <a:srgbClr val="FFFFFF"/>
                </a:solidFill>
              </a:rPr>
              <a:t>WCSD Academy February 7, 2025</a:t>
            </a:r>
          </a:p>
        </p:txBody>
      </p:sp>
    </p:spTree>
    <p:extLst>
      <p:ext uri="{BB962C8B-B14F-4D97-AF65-F5344CB8AC3E}">
        <p14:creationId xmlns:p14="http://schemas.microsoft.com/office/powerpoint/2010/main" val="271124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A6A431-3B2A-E4D6-60DE-30C0EEC4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83" y="591665"/>
            <a:ext cx="9388444" cy="5123759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29023D89-3D33-D55A-B06E-42EBA0185199}"/>
              </a:ext>
            </a:extLst>
          </p:cNvPr>
          <p:cNvSpPr/>
          <p:nvPr/>
        </p:nvSpPr>
        <p:spPr>
          <a:xfrm>
            <a:off x="4370608" y="4608762"/>
            <a:ext cx="1099422" cy="964512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E14D0-4C6C-E57C-1806-8E3114BF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">
            <a:extLst>
              <a:ext uri="{FF2B5EF4-FFF2-40B4-BE49-F238E27FC236}">
                <a16:creationId xmlns:a16="http://schemas.microsoft.com/office/drawing/2014/main" id="{753C5950-792A-780B-F8CC-558738FD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6399E5-D623-05F2-E337-E5592D7293B5}"/>
              </a:ext>
            </a:extLst>
          </p:cNvPr>
          <p:cNvSpPr txBox="1"/>
          <p:nvPr/>
        </p:nvSpPr>
        <p:spPr>
          <a:xfrm>
            <a:off x="2419684" y="429367"/>
            <a:ext cx="76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15287"/>
                </a:solidFill>
                <a:effectLst/>
                <a:uLnTx/>
                <a:uFillTx/>
                <a:latin typeface="Myriad Pro Black" panose="020B0503030403020204" pitchFamily="34" charset="0"/>
                <a:ea typeface="+mn-ea"/>
                <a:cs typeface="+mn-cs"/>
              </a:rPr>
              <a:t>Perceptions of ELFs at School Site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15287"/>
              </a:solidFill>
              <a:effectLst/>
              <a:uLnTx/>
              <a:uFillTx/>
              <a:latin typeface="Myriad Pro Black" panose="020B0503030403020204" pitchFamily="34" charset="0"/>
              <a:ea typeface="+mn-ea"/>
              <a:cs typeface="+mn-cs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D726FCF-2800-D3CF-7692-48C725C926E5}"/>
              </a:ext>
            </a:extLst>
          </p:cNvPr>
          <p:cNvGraphicFramePr>
            <a:graphicFrameLocks/>
          </p:cNvGraphicFramePr>
          <p:nvPr/>
        </p:nvGraphicFramePr>
        <p:xfrm>
          <a:off x="851020" y="1701370"/>
          <a:ext cx="10644629" cy="346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14BD22-AE4F-ABC5-6E56-115EDB8E213B}"/>
              </a:ext>
            </a:extLst>
          </p:cNvPr>
          <p:cNvSpPr txBox="1"/>
          <p:nvPr/>
        </p:nvSpPr>
        <p:spPr>
          <a:xfrm>
            <a:off x="840837" y="1043704"/>
            <a:ext cx="1072045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Myriad Pro" panose="020B0503030403020204" pitchFamily="34" charset="0"/>
              </a:rPr>
              <a:t>Administrators were asked to rate their </a:t>
            </a:r>
            <a:r>
              <a:rPr lang="en-US" sz="1600" i="1">
                <a:latin typeface="Myriad Pro" panose="020B0503030403020204" pitchFamily="34" charset="0"/>
              </a:rPr>
              <a:t>“level of agreement”</a:t>
            </a:r>
            <a:r>
              <a:rPr lang="en-US" sz="1600">
                <a:latin typeface="Myriad Pro" panose="020B0503030403020204" pitchFamily="34" charset="0"/>
              </a:rPr>
              <a:t> with the following statements regarding how well ELFs are being received at their school sites. The percent agreement with each statement is presented below.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9F185-2B6A-930B-7F93-1D4155917191}"/>
              </a:ext>
            </a:extLst>
          </p:cNvPr>
          <p:cNvSpPr txBox="1"/>
          <p:nvPr/>
        </p:nvSpPr>
        <p:spPr>
          <a:xfrm>
            <a:off x="873580" y="5223885"/>
            <a:ext cx="9054192" cy="1031051"/>
          </a:xfrm>
          <a:prstGeom prst="rect">
            <a:avLst/>
          </a:prstGeom>
          <a:solidFill>
            <a:srgbClr val="F8FE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latin typeface="Myriad Pro" panose="020B0503030403020204"/>
              </a:rPr>
              <a:t>Finding: </a:t>
            </a:r>
            <a:r>
              <a:rPr lang="en-US" sz="1500">
                <a:latin typeface="Myriad Pro" panose="020B0503030403020204"/>
              </a:rPr>
              <a:t>Overall, 71% of administration “agree” or “strongly agree” that teachers are seeking out assistance from ELF and the EL team at their school, and over 80% “agree” or “strongly agree” that the ELF is an asset at their school site. In addition, 90% of administrators indicated their school site has benefited  from the having the ELF and that they welcomed by staff.</a:t>
            </a:r>
          </a:p>
        </p:txBody>
      </p:sp>
    </p:spTree>
    <p:extLst>
      <p:ext uri="{BB962C8B-B14F-4D97-AF65-F5344CB8AC3E}">
        <p14:creationId xmlns:p14="http://schemas.microsoft.com/office/powerpoint/2010/main" val="97221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A6CF9-F428-C675-7C39-4AA739E56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D9549C-5197-150E-97D5-7FF9E064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Learning Intentions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12C691-B9D5-7770-5E1E-9C48DCA25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I Am Learning...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77DFA6-B3D4-5D3E-A841-828F04205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I Will Know I Have Learned It When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 I Can...</a:t>
            </a:r>
          </a:p>
        </p:txBody>
      </p:sp>
      <p:graphicFrame>
        <p:nvGraphicFramePr>
          <p:cNvPr id="15" name="Content Placeholder 8">
            <a:extLst>
              <a:ext uri="{FF2B5EF4-FFF2-40B4-BE49-F238E27FC236}">
                <a16:creationId xmlns:a16="http://schemas.microsoft.com/office/drawing/2014/main" id="{25455303-F13D-4206-F5A8-ECB28D0EC4FC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FA99C84-CA57-D2AD-01E2-24F6C53F71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To systematically support teachers’ development in short and/or long-term planning for student </a:t>
            </a:r>
            <a:r>
              <a:rPr lang="en-US" b="1" dirty="0">
                <a:solidFill>
                  <a:schemeClr val="accent1"/>
                </a:solidFill>
              </a:rPr>
              <a:t>language</a:t>
            </a:r>
            <a:r>
              <a:rPr lang="en-US" dirty="0">
                <a:solidFill>
                  <a:schemeClr val="accent1"/>
                </a:solidFill>
              </a:rPr>
              <a:t> learning through quality observation, feedback and coaching….</a:t>
            </a:r>
            <a:r>
              <a:rPr lang="en-US" sz="1200" dirty="0">
                <a:solidFill>
                  <a:schemeClr val="accent1"/>
                </a:solidFill>
              </a:rPr>
              <a:t>NEPF Administrator Instructional Leadership Standard 1 Indicator 3 and Standard 2 Indicator 2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3ECA7E6D-FE30-CB6B-35DC-0E9A576728E3}"/>
              </a:ext>
            </a:extLst>
          </p:cNvPr>
          <p:cNvSpPr/>
          <p:nvPr/>
        </p:nvSpPr>
        <p:spPr>
          <a:xfrm>
            <a:off x="6786282" y="2913529"/>
            <a:ext cx="1219200" cy="1120589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96412BD1-0AC9-D94F-57B3-DE4C7679D5ED}"/>
              </a:ext>
            </a:extLst>
          </p:cNvPr>
          <p:cNvSpPr/>
          <p:nvPr/>
        </p:nvSpPr>
        <p:spPr>
          <a:xfrm>
            <a:off x="9602788" y="2868705"/>
            <a:ext cx="1219200" cy="1120589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ED9AF5C1-5856-336B-1DAB-983619BF1C56}"/>
              </a:ext>
            </a:extLst>
          </p:cNvPr>
          <p:cNvSpPr/>
          <p:nvPr/>
        </p:nvSpPr>
        <p:spPr>
          <a:xfrm>
            <a:off x="6633882" y="4760258"/>
            <a:ext cx="1219200" cy="1120589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A7929F64-B62E-8345-21E1-B5E771B9C1AA}"/>
              </a:ext>
            </a:extLst>
          </p:cNvPr>
          <p:cNvSpPr/>
          <p:nvPr/>
        </p:nvSpPr>
        <p:spPr>
          <a:xfrm>
            <a:off x="9681882" y="4760257"/>
            <a:ext cx="1219200" cy="1120589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9F920D-8462-DBE2-DB91-1CE38EFF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with people standing in front of them&#10;&#10;Description automatically generated">
            <a:extLst>
              <a:ext uri="{FF2B5EF4-FFF2-40B4-BE49-F238E27FC236}">
                <a16:creationId xmlns:a16="http://schemas.microsoft.com/office/drawing/2014/main" id="{5BDD021E-D959-83B8-6E64-772E1FD35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7" y="417986"/>
            <a:ext cx="5874749" cy="58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6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5C83A8-8BD7-37BB-07EF-D16B8DAF59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4D57C1B-88E5-158A-F0C1-8E9889CD2912}"/>
              </a:ext>
            </a:extLst>
          </p:cNvPr>
          <p:cNvSpPr txBox="1">
            <a:spLocks/>
          </p:cNvSpPr>
          <p:nvPr/>
        </p:nvSpPr>
        <p:spPr>
          <a:xfrm>
            <a:off x="2984360" y="3429000"/>
            <a:ext cx="7561575" cy="2475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>
              <a:solidFill>
                <a:schemeClr val="tx1"/>
              </a:solidFill>
            </a:endParaRPr>
          </a:p>
          <a:p>
            <a:pPr algn="l"/>
            <a:endParaRPr lang="en-US" sz="1800">
              <a:solidFill>
                <a:schemeClr val="tx1"/>
              </a:solidFill>
            </a:endParaRPr>
          </a:p>
          <a:p>
            <a:pPr algn="l"/>
            <a:endParaRPr lang="en-US" sz="1800">
              <a:solidFill>
                <a:schemeClr val="tx1"/>
              </a:solidFill>
            </a:endParaRPr>
          </a:p>
          <a:p>
            <a:endParaRPr lang="en-US" sz="1800" baseline="30000">
              <a:solidFill>
                <a:schemeClr val="tx1"/>
              </a:solidFill>
            </a:endParaRPr>
          </a:p>
          <a:p>
            <a:endParaRPr lang="en-US" sz="1800">
              <a:solidFill>
                <a:schemeClr val="tx1"/>
              </a:solidFill>
            </a:endParaRPr>
          </a:p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D8C0B-26F6-749A-0FEC-1ECD8154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005288"/>
                </a:solidFill>
                <a:latin typeface="Myriad Pro Black" panose="020B0503030403020204"/>
              </a:rPr>
              <a:t>OUTCOMES for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269A-F4BD-3905-51BD-3365FCA6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>
                <a:solidFill>
                  <a:srgbClr val="005288"/>
                </a:solidFill>
              </a:rPr>
              <a:t>By the end of the year participants will have a clear understanding of what </a:t>
            </a:r>
            <a:r>
              <a:rPr lang="en-US" sz="3600" b="1">
                <a:solidFill>
                  <a:srgbClr val="005288"/>
                </a:solidFill>
              </a:rPr>
              <a:t>planning</a:t>
            </a:r>
            <a:r>
              <a:rPr lang="en-US" sz="3600">
                <a:solidFill>
                  <a:srgbClr val="005288"/>
                </a:solidFill>
              </a:rPr>
              <a:t> and instruction of academic language </a:t>
            </a:r>
            <a:r>
              <a:rPr lang="en-US" sz="3600" b="1">
                <a:solidFill>
                  <a:srgbClr val="005288"/>
                </a:solidFill>
              </a:rPr>
              <a:t>looks like </a:t>
            </a:r>
            <a:r>
              <a:rPr lang="en-US" sz="3600">
                <a:solidFill>
                  <a:srgbClr val="005288"/>
                </a:solidFill>
              </a:rPr>
              <a:t>and </a:t>
            </a:r>
            <a:r>
              <a:rPr lang="en-US" sz="3600" b="1">
                <a:solidFill>
                  <a:srgbClr val="005288"/>
                </a:solidFill>
              </a:rPr>
              <a:t>sounds like </a:t>
            </a:r>
            <a:r>
              <a:rPr lang="en-US" sz="3600">
                <a:solidFill>
                  <a:srgbClr val="005288"/>
                </a:solidFill>
              </a:rPr>
              <a:t>across all content areas and how to build the proficiency levels of English Learners so that ALL students have access and comprehensibility of academic language.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FB3C4-0CBF-020C-85BC-DDB09ACE7D29}"/>
              </a:ext>
            </a:extLst>
          </p:cNvPr>
          <p:cNvCxnSpPr/>
          <p:nvPr/>
        </p:nvCxnSpPr>
        <p:spPr>
          <a:xfrm>
            <a:off x="5468293" y="3259247"/>
            <a:ext cx="1928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C01271-9E29-8BEB-510F-70DE1DD5931D}"/>
              </a:ext>
            </a:extLst>
          </p:cNvPr>
          <p:cNvCxnSpPr>
            <a:cxnSpLocks/>
          </p:cNvCxnSpPr>
          <p:nvPr/>
        </p:nvCxnSpPr>
        <p:spPr>
          <a:xfrm flipV="1">
            <a:off x="8468668" y="3259247"/>
            <a:ext cx="2180282" cy="1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3F659F-CC75-CD7B-8480-FCCB2071497C}"/>
              </a:ext>
            </a:extLst>
          </p:cNvPr>
          <p:cNvCxnSpPr/>
          <p:nvPr/>
        </p:nvCxnSpPr>
        <p:spPr>
          <a:xfrm>
            <a:off x="5584479" y="2796012"/>
            <a:ext cx="1928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7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E96C12-A3DC-589B-B6FB-50006D500818}"/>
              </a:ext>
            </a:extLst>
          </p:cNvPr>
          <p:cNvSpPr txBox="1"/>
          <p:nvPr/>
        </p:nvSpPr>
        <p:spPr>
          <a:xfrm>
            <a:off x="2218037" y="120768"/>
            <a:ext cx="765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15287"/>
                </a:solidFill>
                <a:effectLst/>
                <a:uLnTx/>
                <a:uFillTx/>
                <a:latin typeface="Myriad Pro Black" panose="020B0503030403020204" pitchFamily="34" charset="0"/>
                <a:ea typeface="+mn-ea"/>
                <a:cs typeface="+mn-cs"/>
              </a:rPr>
              <a:t>Ranking Top 5 Duties and Tasks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CE807-4E46-E0C3-8EE2-6DBBA9264AD7}"/>
              </a:ext>
            </a:extLst>
          </p:cNvPr>
          <p:cNvSpPr txBox="1"/>
          <p:nvPr/>
        </p:nvSpPr>
        <p:spPr>
          <a:xfrm>
            <a:off x="660595" y="659821"/>
            <a:ext cx="10895009" cy="5693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After providing a list of duties and tasks the ELF </a:t>
            </a:r>
            <a:r>
              <a:rPr lang="en-US" sz="1550">
                <a:solidFill>
                  <a:prstClr val="black"/>
                </a:solidFill>
                <a:latin typeface="Myriad Pro" panose="020B0503030403020204" pitchFamily="34" charset="0"/>
              </a:rPr>
              <a:t>can</a:t>
            </a:r>
            <a:r>
              <a:rPr kumimoji="0" lang="en-US" sz="15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perform, administrators were asked to rank the top 5 duties and tasks which were most important. The duties and tasks ranked most important are listed first below, overall, and by school level.*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A97D8B3-EEB1-6021-11C5-FC8AD0D6E78E}"/>
              </a:ext>
            </a:extLst>
          </p:cNvPr>
          <p:cNvGraphicFramePr>
            <a:graphicFrameLocks noGrp="1"/>
          </p:cNvGraphicFramePr>
          <p:nvPr/>
        </p:nvGraphicFramePr>
        <p:xfrm>
          <a:off x="672961" y="1326383"/>
          <a:ext cx="543015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871">
                  <a:extLst>
                    <a:ext uri="{9D8B030D-6E8A-4147-A177-3AD203B41FA5}">
                      <a16:colId xmlns:a16="http://schemas.microsoft.com/office/drawing/2014/main" val="306201211"/>
                    </a:ext>
                  </a:extLst>
                </a:gridCol>
                <a:gridCol w="2963636">
                  <a:extLst>
                    <a:ext uri="{9D8B030D-6E8A-4147-A177-3AD203B41FA5}">
                      <a16:colId xmlns:a16="http://schemas.microsoft.com/office/drawing/2014/main" val="3961895910"/>
                    </a:ext>
                  </a:extLst>
                </a:gridCol>
                <a:gridCol w="898072">
                  <a:extLst>
                    <a:ext uri="{9D8B030D-6E8A-4147-A177-3AD203B41FA5}">
                      <a16:colId xmlns:a16="http://schemas.microsoft.com/office/drawing/2014/main" val="589468278"/>
                    </a:ext>
                  </a:extLst>
                </a:gridCol>
                <a:gridCol w="873578">
                  <a:extLst>
                    <a:ext uri="{9D8B030D-6E8A-4147-A177-3AD203B41FA5}">
                      <a16:colId xmlns:a16="http://schemas.microsoft.com/office/drawing/2014/main" val="2060126169"/>
                    </a:ext>
                  </a:extLst>
                </a:gridCol>
              </a:tblGrid>
              <a:tr h="381837">
                <a:tc>
                  <a:txBody>
                    <a:bodyPr/>
                    <a:lstStyle/>
                    <a:p>
                      <a:r>
                        <a:rPr lang="en-US" sz="1400">
                          <a:latin typeface="Myriad Pro" panose="020B0503030403020204"/>
                        </a:rPr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Myriad Pro" panose="020B0503030403020204"/>
                        </a:rPr>
                        <a:t>Duties and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#1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# Top 5 Votes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24752"/>
                  </a:ext>
                </a:extLst>
              </a:tr>
              <a:tr h="16679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Co-Plan/Co-Teach/Co-Assess/Co-Reflect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100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Coach/Support EL Staff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72961"/>
                  </a:ext>
                </a:extLst>
              </a:tr>
              <a:tr h="20942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Collect and Analyze Language Data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537647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Support PLC Meetings (Data and Planning)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96751"/>
                  </a:ext>
                </a:extLst>
              </a:tr>
              <a:tr h="24819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Learning Walks and EL Shadowing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054847"/>
                  </a:ext>
                </a:extLst>
              </a:tr>
              <a:tr h="25623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Present Prof. Learning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79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Newcomer Support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252327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Prep for Co-Teach, PL, PLCs, Coaching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220420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Screening, Paperwork, Monitoring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64067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MTSS and Advocacy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0824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Family engagement and support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77674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Attending Professional Learning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211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Support in Design/ Implementation of SPP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Myriad Pro" panose="020B0503030403020204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46839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6C12DF-A6DA-24F1-47A6-149BE03341AA}"/>
              </a:ext>
            </a:extLst>
          </p:cNvPr>
          <p:cNvGraphicFramePr>
            <a:graphicFrameLocks noGrp="1"/>
          </p:cNvGraphicFramePr>
          <p:nvPr/>
        </p:nvGraphicFramePr>
        <p:xfrm>
          <a:off x="6181269" y="1355271"/>
          <a:ext cx="5384383" cy="1555739"/>
        </p:xfrm>
        <a:graphic>
          <a:graphicData uri="http://schemas.openxmlformats.org/drawingml/2006/table">
            <a:tbl>
              <a:tblPr/>
              <a:tblGrid>
                <a:gridCol w="846268">
                  <a:extLst>
                    <a:ext uri="{9D8B030D-6E8A-4147-A177-3AD203B41FA5}">
                      <a16:colId xmlns:a16="http://schemas.microsoft.com/office/drawing/2014/main" val="1342585827"/>
                    </a:ext>
                  </a:extLst>
                </a:gridCol>
                <a:gridCol w="4538115">
                  <a:extLst>
                    <a:ext uri="{9D8B030D-6E8A-4147-A177-3AD203B41FA5}">
                      <a16:colId xmlns:a16="http://schemas.microsoft.com/office/drawing/2014/main" val="1191406191"/>
                    </a:ext>
                  </a:extLst>
                </a:gridCol>
              </a:tblGrid>
              <a:tr h="3592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Top 5 Duties and Tasks Among ES Administrator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59335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Rank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529872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Co-Plan/Co-Teach/Co-Assess/Co- Reflect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873858"/>
                  </a:ext>
                </a:extLst>
              </a:tr>
              <a:tr h="130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Coach/Support EL Staff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265894"/>
                  </a:ext>
                </a:extLst>
              </a:tr>
              <a:tr h="210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Collect and Analyze Language Data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99367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Support PLC Meetings (Data and Planning)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21859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Learning Walks and EL Shadowing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52440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9860150-0FF7-6CA5-4665-F44A67B50601}"/>
              </a:ext>
            </a:extLst>
          </p:cNvPr>
          <p:cNvGraphicFramePr>
            <a:graphicFrameLocks noGrp="1"/>
          </p:cNvGraphicFramePr>
          <p:nvPr/>
        </p:nvGraphicFramePr>
        <p:xfrm>
          <a:off x="6170385" y="2976168"/>
          <a:ext cx="5405316" cy="1490956"/>
        </p:xfrm>
        <a:graphic>
          <a:graphicData uri="http://schemas.openxmlformats.org/drawingml/2006/table">
            <a:tbl>
              <a:tblPr/>
              <a:tblGrid>
                <a:gridCol w="993502">
                  <a:extLst>
                    <a:ext uri="{9D8B030D-6E8A-4147-A177-3AD203B41FA5}">
                      <a16:colId xmlns:a16="http://schemas.microsoft.com/office/drawing/2014/main" val="1342585827"/>
                    </a:ext>
                  </a:extLst>
                </a:gridCol>
                <a:gridCol w="4411814">
                  <a:extLst>
                    <a:ext uri="{9D8B030D-6E8A-4147-A177-3AD203B41FA5}">
                      <a16:colId xmlns:a16="http://schemas.microsoft.com/office/drawing/2014/main" val="1191406191"/>
                    </a:ext>
                  </a:extLst>
                </a:gridCol>
              </a:tblGrid>
              <a:tr h="2813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Top 5 Duties and Tasks Among MS Administrator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59335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Rank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529872"/>
                  </a:ext>
                </a:extLst>
              </a:tr>
              <a:tr h="130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Coach/Support EL Staff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873858"/>
                  </a:ext>
                </a:extLst>
              </a:tr>
              <a:tr h="130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Collect and Analyze Language Data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265894"/>
                  </a:ext>
                </a:extLst>
              </a:tr>
              <a:tr h="210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Co-Plan/Co-Teach/Co-Assess/Co- Reflect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99367"/>
                  </a:ext>
                </a:extLst>
              </a:tr>
              <a:tr h="218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Learning Walks and EL Shadowing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21859"/>
                  </a:ext>
                </a:extLst>
              </a:tr>
              <a:tr h="160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Present Prof. Learning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52440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896A595-FEC8-5C66-5C4E-913F8B892B85}"/>
              </a:ext>
            </a:extLst>
          </p:cNvPr>
          <p:cNvSpPr txBox="1"/>
          <p:nvPr/>
        </p:nvSpPr>
        <p:spPr>
          <a:xfrm>
            <a:off x="6186015" y="4518619"/>
            <a:ext cx="5369589" cy="784830"/>
          </a:xfrm>
          <a:prstGeom prst="rect">
            <a:avLst/>
          </a:prstGeom>
          <a:solidFill>
            <a:srgbClr val="FEFC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>
                <a:latin typeface="Myriad Pro" panose="020B0503030403020204"/>
              </a:rPr>
              <a:t>Finding: </a:t>
            </a:r>
            <a:r>
              <a:rPr lang="en-US" sz="1500">
                <a:latin typeface="Myriad Pro" panose="020B0503030403020204"/>
              </a:rPr>
              <a:t>Most administrators (at all school levels) indicated that the top 6 listed duties and tasks are the important to them.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AD22AB-AC35-CD90-ED89-D7EC68957B5A}"/>
              </a:ext>
            </a:extLst>
          </p:cNvPr>
          <p:cNvSpPr txBox="1"/>
          <p:nvPr/>
        </p:nvSpPr>
        <p:spPr>
          <a:xfrm>
            <a:off x="674913" y="6488668"/>
            <a:ext cx="684439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aseline="30000">
                <a:latin typeface="Myriad Pro" panose="020B0503030403020204"/>
              </a:rPr>
              <a:t>*</a:t>
            </a:r>
            <a:r>
              <a:rPr lang="en-US" i="1" baseline="30000">
                <a:latin typeface="Myriad Pro" panose="020B0503030403020204"/>
              </a:rPr>
              <a:t>Duties and Tasks were calculated but not reported for HS administration due to low n size. </a:t>
            </a:r>
            <a:r>
              <a:rPr lang="en-US" i="1">
                <a:latin typeface="Myriad Pro" panose="020B0503030403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236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21AB53-3A27-0C6B-FFED-44FD6451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Learning Intentions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EF27C1-B283-D52B-CE51-AE00E919D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I Am Learning...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C3D080-A35F-E8F9-DE03-E0748511C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I Will Know I Have Learned It When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 I Can...</a:t>
            </a:r>
          </a:p>
        </p:txBody>
      </p:sp>
      <p:graphicFrame>
        <p:nvGraphicFramePr>
          <p:cNvPr id="15" name="Content Placeholder 8">
            <a:extLst>
              <a:ext uri="{FF2B5EF4-FFF2-40B4-BE49-F238E27FC236}">
                <a16:creationId xmlns:a16="http://schemas.microsoft.com/office/drawing/2014/main" id="{4010C043-8DCF-DC2C-30FA-75F52E5D74E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7243558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582B720-3C9A-7782-1949-24625F8AD4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To systematically support teachers’ development in short and/or long-term planning for student </a:t>
            </a:r>
            <a:r>
              <a:rPr lang="en-US" b="1" dirty="0">
                <a:solidFill>
                  <a:schemeClr val="accent1"/>
                </a:solidFill>
              </a:rPr>
              <a:t>language</a:t>
            </a:r>
            <a:r>
              <a:rPr lang="en-US" dirty="0">
                <a:solidFill>
                  <a:schemeClr val="accent1"/>
                </a:solidFill>
              </a:rPr>
              <a:t> learning through quality observation, feedback and coaching….</a:t>
            </a:r>
            <a:r>
              <a:rPr lang="en-US" sz="1200" dirty="0">
                <a:solidFill>
                  <a:schemeClr val="accent1"/>
                </a:solidFill>
              </a:rPr>
              <a:t>NEPF Administrator Instructional Leadership Standard 1 Indicator 3 and Standard 2 Indicator 2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3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E531DA-CA8C-4A2F-88B3-794F86A1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Planning for Language in Tier I Instruction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6E071B-E005-0A95-CF55-F637A420E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7" y="203258"/>
            <a:ext cx="7030960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1A261-94B2-E4CE-3223-8028CEC7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Conversation Grids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73790B-6B4D-9B6F-DB94-C311E1577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428" y="981278"/>
            <a:ext cx="7225748" cy="48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4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DADC9-DDCE-A14D-9582-0FF210D07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1" y="2188992"/>
            <a:ext cx="10534650" cy="21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4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C9E03-3D06-8E79-F4D6-AAEB22230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60" y="1633438"/>
            <a:ext cx="10052704" cy="301471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3FB5D90-770C-9B21-EED6-6D17D2593748}"/>
              </a:ext>
            </a:extLst>
          </p:cNvPr>
          <p:cNvSpPr/>
          <p:nvPr/>
        </p:nvSpPr>
        <p:spPr>
          <a:xfrm>
            <a:off x="1228436" y="3537527"/>
            <a:ext cx="4996873" cy="11901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0E10A9-C8FF-A078-BBBC-573446F38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83" y="1011837"/>
            <a:ext cx="10423328" cy="416023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5072B00-77C2-0CF3-6809-2A382CDEEABF}"/>
              </a:ext>
            </a:extLst>
          </p:cNvPr>
          <p:cNvSpPr/>
          <p:nvPr/>
        </p:nvSpPr>
        <p:spPr>
          <a:xfrm>
            <a:off x="231055" y="4270016"/>
            <a:ext cx="1634247" cy="56420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8a743f8-1320-4b04-a24b-1cabc9c579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A3CFCDE7408D47B069FB9469940DB1" ma:contentTypeVersion="17" ma:contentTypeDescription="Create a new document." ma:contentTypeScope="" ma:versionID="a068a1fe7abd9dbf499e68b571adbe1a">
  <xsd:schema xmlns:xsd="http://www.w3.org/2001/XMLSchema" xmlns:xs="http://www.w3.org/2001/XMLSchema" xmlns:p="http://schemas.microsoft.com/office/2006/metadata/properties" xmlns:ns3="9c3eb3d3-5b20-45d7-9a29-86d8b5b36cb8" xmlns:ns4="18a743f8-1320-4b04-a24b-1cabc9c5790a" targetNamespace="http://schemas.microsoft.com/office/2006/metadata/properties" ma:root="true" ma:fieldsID="6a18508024bca93e2a39768984d05b73" ns3:_="" ns4:_="">
    <xsd:import namespace="9c3eb3d3-5b20-45d7-9a29-86d8b5b36cb8"/>
    <xsd:import namespace="18a743f8-1320-4b04-a24b-1cabc9c5790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eb3d3-5b20-45d7-9a29-86d8b5b36c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743f8-1320-4b04-a24b-1cabc9c579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F7FA11-D180-48C3-9791-3573127BE9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8DAE98-086C-484C-A93D-FB786D723A55}">
  <ds:schemaRefs>
    <ds:schemaRef ds:uri="http://purl.org/dc/terms/"/>
    <ds:schemaRef ds:uri="18a743f8-1320-4b04-a24b-1cabc9c5790a"/>
    <ds:schemaRef ds:uri="http://purl.org/dc/elements/1.1/"/>
    <ds:schemaRef ds:uri="http://schemas.microsoft.com/office/infopath/2007/PartnerControls"/>
    <ds:schemaRef ds:uri="http://purl.org/dc/dcmitype/"/>
    <ds:schemaRef ds:uri="9c3eb3d3-5b20-45d7-9a29-86d8b5b36cb8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D212D2E-BD5A-40CF-96BB-8BD22E88DD84}">
  <ds:schemaRefs>
    <ds:schemaRef ds:uri="18a743f8-1320-4b04-a24b-1cabc9c5790a"/>
    <ds:schemaRef ds:uri="9c3eb3d3-5b20-45d7-9a29-86d8b5b36c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732</Words>
  <Application>Microsoft Office PowerPoint</Application>
  <PresentationFormat>Widescreen</PresentationFormat>
  <Paragraphs>128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Myriad Pro</vt:lpstr>
      <vt:lpstr>Myriad Pro Black</vt:lpstr>
      <vt:lpstr>Office Theme</vt:lpstr>
      <vt:lpstr>Specialized Programming  ES/MS/HS Principal </vt:lpstr>
      <vt:lpstr>OUTCOMES for the YEAR</vt:lpstr>
      <vt:lpstr>PowerPoint Presentation</vt:lpstr>
      <vt:lpstr>Learning Intentions</vt:lpstr>
      <vt:lpstr>Planning for Language in Tier I Instruction</vt:lpstr>
      <vt:lpstr>Conversation Grids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Intentions</vt:lpstr>
      <vt:lpstr>Thank You!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Waugh, Megan</dc:creator>
  <cp:lastModifiedBy>Ramsey, Leah</cp:lastModifiedBy>
  <cp:revision>4</cp:revision>
  <dcterms:created xsi:type="dcterms:W3CDTF">2025-01-07T20:08:19Z</dcterms:created>
  <dcterms:modified xsi:type="dcterms:W3CDTF">2025-02-03T23:37:05Z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0x010100DBA3CFCDE7408D47B069FB9469940DB1</vt:lpwstr>
  </property>
</Properties>
</file>